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256" r:id="rId2"/>
    <p:sldId id="280" r:id="rId3"/>
    <p:sldId id="281" r:id="rId4"/>
    <p:sldId id="282" r:id="rId5"/>
    <p:sldId id="283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11" r:id="rId29"/>
    <p:sldId id="307" r:id="rId30"/>
    <p:sldId id="312" r:id="rId31"/>
    <p:sldId id="308" r:id="rId32"/>
    <p:sldId id="314" r:id="rId33"/>
    <p:sldId id="313" r:id="rId34"/>
    <p:sldId id="309" r:id="rId35"/>
    <p:sldId id="315" r:id="rId36"/>
    <p:sldId id="310" r:id="rId37"/>
    <p:sldId id="275" r:id="rId38"/>
  </p:sldIdLst>
  <p:sldSz cx="18288000" cy="10287000"/>
  <p:notesSz cx="6858000" cy="9144000"/>
  <p:embeddedFontLst>
    <p:embeddedFont>
      <p:font typeface="Aptos SemiBold" panose="020B0004020202020204" pitchFamily="34" charset="0"/>
      <p:bold r:id="rId40"/>
      <p:boldItalic r:id="rId41"/>
    </p:embeddedFont>
    <p:embeddedFont>
      <p:font typeface="Arial Rounded MT Bold" panose="020F0704030504030204" pitchFamily="34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AA8"/>
    <a:srgbClr val="FECD25"/>
    <a:srgbClr val="2B49C7"/>
    <a:srgbClr val="00B050"/>
    <a:srgbClr val="FEC914"/>
    <a:srgbClr val="76E3DE"/>
    <a:srgbClr val="312997"/>
    <a:srgbClr val="453FBF"/>
    <a:srgbClr val="7ED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64" y="4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64CEC-9BE4-4FD0-B727-BCC68390FCB3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17F51-7C1D-4344-8EF3-6746409FB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6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9.png"/><Relationship Id="rId1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4.png"/><Relationship Id="rId2" Type="http://schemas.openxmlformats.org/officeDocument/2006/relationships/image" Target="../media/image6.pn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5.png"/><Relationship Id="rId2" Type="http://schemas.openxmlformats.org/officeDocument/2006/relationships/image" Target="../media/image6.pn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5" Type="http://schemas.openxmlformats.org/officeDocument/2006/relationships/image" Target="../media/image21.svg"/><Relationship Id="rId10" Type="http://schemas.openxmlformats.org/officeDocument/2006/relationships/image" Target="../media/image14.png"/><Relationship Id="rId19" Type="http://schemas.openxmlformats.org/officeDocument/2006/relationships/image" Target="../media/image18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6.png"/><Relationship Id="rId2" Type="http://schemas.openxmlformats.org/officeDocument/2006/relationships/image" Target="../media/image6.png"/><Relationship Id="rId16" Type="http://schemas.openxmlformats.org/officeDocument/2006/relationships/image" Target="../media/image23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5" Type="http://schemas.openxmlformats.org/officeDocument/2006/relationships/image" Target="../media/image21.svg"/><Relationship Id="rId10" Type="http://schemas.openxmlformats.org/officeDocument/2006/relationships/image" Target="../media/image14.png"/><Relationship Id="rId19" Type="http://schemas.openxmlformats.org/officeDocument/2006/relationships/image" Target="../media/image25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7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7.png"/><Relationship Id="rId2" Type="http://schemas.openxmlformats.org/officeDocument/2006/relationships/image" Target="../media/image6.png"/><Relationship Id="rId16" Type="http://schemas.openxmlformats.org/officeDocument/2006/relationships/image" Target="../media/image23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5" Type="http://schemas.openxmlformats.org/officeDocument/2006/relationships/image" Target="../media/image21.svg"/><Relationship Id="rId10" Type="http://schemas.openxmlformats.org/officeDocument/2006/relationships/image" Target="../media/image14.png"/><Relationship Id="rId19" Type="http://schemas.openxmlformats.org/officeDocument/2006/relationships/image" Target="../media/image26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8.png"/><Relationship Id="rId2" Type="http://schemas.openxmlformats.org/officeDocument/2006/relationships/image" Target="../media/image6.png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5" Type="http://schemas.openxmlformats.org/officeDocument/2006/relationships/image" Target="../media/image21.svg"/><Relationship Id="rId10" Type="http://schemas.openxmlformats.org/officeDocument/2006/relationships/image" Target="../media/image14.png"/><Relationship Id="rId19" Type="http://schemas.openxmlformats.org/officeDocument/2006/relationships/image" Target="../media/image26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20.png"/><Relationship Id="rId2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7.png"/><Relationship Id="rId21" Type="http://schemas.openxmlformats.org/officeDocument/2006/relationships/image" Target="../media/image2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5" Type="http://schemas.openxmlformats.org/officeDocument/2006/relationships/image" Target="../media/image21.svg"/><Relationship Id="rId23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6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20.png"/><Relationship Id="rId2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7.png"/><Relationship Id="rId21" Type="http://schemas.openxmlformats.org/officeDocument/2006/relationships/image" Target="../media/image2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30.png"/><Relationship Id="rId2" Type="http://schemas.openxmlformats.org/officeDocument/2006/relationships/image" Target="../media/image6.png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24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image" Target="../media/image21.svg"/><Relationship Id="rId23" Type="http://schemas.openxmlformats.org/officeDocument/2006/relationships/image" Target="../media/image25.png"/><Relationship Id="rId10" Type="http://schemas.openxmlformats.org/officeDocument/2006/relationships/image" Target="../media/image14.png"/><Relationship Id="rId19" Type="http://schemas.openxmlformats.org/officeDocument/2006/relationships/image" Target="../media/image26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20.png"/><Relationship Id="rId2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7.png"/><Relationship Id="rId21" Type="http://schemas.openxmlformats.org/officeDocument/2006/relationships/image" Target="../media/image2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31.png"/><Relationship Id="rId25" Type="http://schemas.openxmlformats.org/officeDocument/2006/relationships/image" Target="../media/image18.png"/><Relationship Id="rId2" Type="http://schemas.openxmlformats.org/officeDocument/2006/relationships/image" Target="../media/image6.png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24" Type="http://schemas.openxmlformats.org/officeDocument/2006/relationships/image" Target="../media/image25.png"/><Relationship Id="rId5" Type="http://schemas.openxmlformats.org/officeDocument/2006/relationships/image" Target="../media/image9.png"/><Relationship Id="rId15" Type="http://schemas.openxmlformats.org/officeDocument/2006/relationships/image" Target="../media/image21.svg"/><Relationship Id="rId23" Type="http://schemas.openxmlformats.org/officeDocument/2006/relationships/image" Target="../media/image30.png"/><Relationship Id="rId10" Type="http://schemas.openxmlformats.org/officeDocument/2006/relationships/image" Target="../media/image14.png"/><Relationship Id="rId19" Type="http://schemas.openxmlformats.org/officeDocument/2006/relationships/image" Target="../media/image26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20.png"/><Relationship Id="rId2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18.png"/><Relationship Id="rId3" Type="http://schemas.openxmlformats.org/officeDocument/2006/relationships/image" Target="../media/image7.png"/><Relationship Id="rId21" Type="http://schemas.openxmlformats.org/officeDocument/2006/relationships/image" Target="../media/image2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32.png"/><Relationship Id="rId25" Type="http://schemas.openxmlformats.org/officeDocument/2006/relationships/image" Target="../media/image25.png"/><Relationship Id="rId2" Type="http://schemas.openxmlformats.org/officeDocument/2006/relationships/image" Target="../media/image6.png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24" Type="http://schemas.openxmlformats.org/officeDocument/2006/relationships/image" Target="../media/image31.png"/><Relationship Id="rId5" Type="http://schemas.openxmlformats.org/officeDocument/2006/relationships/image" Target="../media/image9.png"/><Relationship Id="rId15" Type="http://schemas.openxmlformats.org/officeDocument/2006/relationships/image" Target="../media/image21.svg"/><Relationship Id="rId23" Type="http://schemas.openxmlformats.org/officeDocument/2006/relationships/image" Target="../media/image30.png"/><Relationship Id="rId10" Type="http://schemas.openxmlformats.org/officeDocument/2006/relationships/image" Target="../media/image14.png"/><Relationship Id="rId19" Type="http://schemas.openxmlformats.org/officeDocument/2006/relationships/image" Target="../media/image26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20.png"/><Relationship Id="rId2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25.png"/><Relationship Id="rId3" Type="http://schemas.openxmlformats.org/officeDocument/2006/relationships/image" Target="../media/image7.png"/><Relationship Id="rId21" Type="http://schemas.openxmlformats.org/officeDocument/2006/relationships/image" Target="../media/image2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33.png"/><Relationship Id="rId25" Type="http://schemas.openxmlformats.org/officeDocument/2006/relationships/image" Target="../media/image32.png"/><Relationship Id="rId2" Type="http://schemas.openxmlformats.org/officeDocument/2006/relationships/image" Target="../media/image6.png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24" Type="http://schemas.openxmlformats.org/officeDocument/2006/relationships/image" Target="../media/image31.png"/><Relationship Id="rId5" Type="http://schemas.openxmlformats.org/officeDocument/2006/relationships/image" Target="../media/image9.png"/><Relationship Id="rId15" Type="http://schemas.openxmlformats.org/officeDocument/2006/relationships/image" Target="../media/image21.svg"/><Relationship Id="rId23" Type="http://schemas.openxmlformats.org/officeDocument/2006/relationships/image" Target="../media/image30.png"/><Relationship Id="rId10" Type="http://schemas.openxmlformats.org/officeDocument/2006/relationships/image" Target="../media/image14.png"/><Relationship Id="rId19" Type="http://schemas.openxmlformats.org/officeDocument/2006/relationships/image" Target="../media/image26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20.png"/><Relationship Id="rId22" Type="http://schemas.openxmlformats.org/officeDocument/2006/relationships/image" Target="../media/image29.png"/><Relationship Id="rId27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3.png"/><Relationship Id="rId3" Type="http://schemas.openxmlformats.org/officeDocument/2006/relationships/image" Target="../media/image7.png"/><Relationship Id="rId21" Type="http://schemas.openxmlformats.org/officeDocument/2006/relationships/image" Target="../media/image2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34.png"/><Relationship Id="rId25" Type="http://schemas.openxmlformats.org/officeDocument/2006/relationships/image" Target="../media/image32.png"/><Relationship Id="rId2" Type="http://schemas.openxmlformats.org/officeDocument/2006/relationships/image" Target="../media/image6.png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24" Type="http://schemas.openxmlformats.org/officeDocument/2006/relationships/image" Target="../media/image31.png"/><Relationship Id="rId5" Type="http://schemas.openxmlformats.org/officeDocument/2006/relationships/image" Target="../media/image9.png"/><Relationship Id="rId15" Type="http://schemas.openxmlformats.org/officeDocument/2006/relationships/image" Target="../media/image21.svg"/><Relationship Id="rId23" Type="http://schemas.openxmlformats.org/officeDocument/2006/relationships/image" Target="../media/image30.png"/><Relationship Id="rId28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6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20.png"/><Relationship Id="rId22" Type="http://schemas.openxmlformats.org/officeDocument/2006/relationships/image" Target="../media/image29.png"/><Relationship Id="rId27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9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7.png"/><Relationship Id="rId21" Type="http://schemas.openxmlformats.org/officeDocument/2006/relationships/image" Target="../media/image2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4.png"/><Relationship Id="rId25" Type="http://schemas.openxmlformats.org/officeDocument/2006/relationships/image" Target="../media/image33.png"/><Relationship Id="rId2" Type="http://schemas.openxmlformats.org/officeDocument/2006/relationships/image" Target="../media/image6.png"/><Relationship Id="rId16" Type="http://schemas.openxmlformats.org/officeDocument/2006/relationships/image" Target="../media/image23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24" Type="http://schemas.openxmlformats.org/officeDocument/2006/relationships/image" Target="../media/image32.png"/><Relationship Id="rId5" Type="http://schemas.openxmlformats.org/officeDocument/2006/relationships/image" Target="../media/image9.png"/><Relationship Id="rId15" Type="http://schemas.openxmlformats.org/officeDocument/2006/relationships/image" Target="../media/image21.svg"/><Relationship Id="rId23" Type="http://schemas.openxmlformats.org/officeDocument/2006/relationships/image" Target="../media/image31.png"/><Relationship Id="rId28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7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20.png"/><Relationship Id="rId22" Type="http://schemas.openxmlformats.org/officeDocument/2006/relationships/image" Target="../media/image30.png"/><Relationship Id="rId27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svg"/><Relationship Id="rId7" Type="http://schemas.openxmlformats.org/officeDocument/2006/relationships/image" Target="../media/image48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4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44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44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44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4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4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44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5.sv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5.svg"/><Relationship Id="rId10" Type="http://schemas.openxmlformats.org/officeDocument/2006/relationships/image" Target="../media/image10.sv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0.sv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15.svg"/><Relationship Id="rId12" Type="http://schemas.openxmlformats.org/officeDocument/2006/relationships/image" Target="../media/image10.svg"/><Relationship Id="rId2" Type="http://schemas.openxmlformats.org/officeDocument/2006/relationships/image" Target="../media/image16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9.png"/><Relationship Id="rId5" Type="http://schemas.openxmlformats.org/officeDocument/2006/relationships/image" Target="../media/image21.sv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image" Target="../media/image6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75239">
            <a:off x="-1176709" y="439037"/>
            <a:ext cx="11421388" cy="1104759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5239">
            <a:off x="301237" y="-311663"/>
            <a:ext cx="10724223" cy="10373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683376-2F5B-15D0-4811-14EADCBD50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7" y="1724025"/>
            <a:ext cx="9753600" cy="68389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" name="!!prof_shape"/>
          <p:cNvSpPr txBox="1"/>
          <p:nvPr/>
        </p:nvSpPr>
        <p:spPr>
          <a:xfrm>
            <a:off x="-766922" y="-2049307"/>
            <a:ext cx="7479703" cy="6142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49"/>
              </a:lnSpc>
            </a:pPr>
            <a:r>
              <a:rPr lang="en-US" sz="14500" b="1" i="1" spc="50" dirty="0">
                <a:ln w="9525" cmpd="sng">
                  <a:solidFill>
                    <a:srgbClr val="76E3DE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PROF</a:t>
            </a:r>
            <a:endParaRPr lang="ro-RO" sz="14500" b="1" i="1" dirty="0">
              <a:ln>
                <a:solidFill>
                  <a:srgbClr val="76E3DE"/>
                </a:solidFill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15950"/>
              </a:lnSpc>
            </a:pPr>
            <a:endParaRPr lang="ro-RO" sz="14500" b="1" dirty="0">
              <a:solidFill>
                <a:srgbClr val="7ED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15950"/>
              </a:lnSpc>
            </a:pPr>
            <a:endParaRPr lang="ro-RO" sz="14500" b="1" dirty="0">
              <a:solidFill>
                <a:srgbClr val="7ED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00552F-3E38-11B6-9C21-EA506193CB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2620464"/>
            <a:ext cx="5367849" cy="45089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DA84023-92CE-D7FD-5ACB-99C2AC790110}"/>
              </a:ext>
            </a:extLst>
          </p:cNvPr>
          <p:cNvSpPr/>
          <p:nvPr/>
        </p:nvSpPr>
        <p:spPr>
          <a:xfrm>
            <a:off x="7546059" y="-1844501"/>
            <a:ext cx="4893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ESIONALIZAREA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97F949-5B6F-72A5-3518-12ADF21ADEA8}"/>
              </a:ext>
            </a:extLst>
          </p:cNvPr>
          <p:cNvSpPr/>
          <p:nvPr/>
        </p:nvSpPr>
        <p:spPr>
          <a:xfrm>
            <a:off x="3877463" y="-970416"/>
            <a:ext cx="83981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CARIEREI DIDACTICE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prism isContent="1" isInverted="1"/>
      </p:transition>
    </mc:Choice>
    <mc:Fallback xmlns="">
      <p:transition spd="slow" advClick="0" advTm="1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!!Group 41">
            <a:extLst>
              <a:ext uri="{FF2B5EF4-FFF2-40B4-BE49-F238E27FC236}">
                <a16:creationId xmlns:a16="http://schemas.microsoft.com/office/drawing/2014/main" id="{39AEE528-9BE3-6D46-9169-39D2A218E1A4}"/>
              </a:ext>
            </a:extLst>
          </p:cNvPr>
          <p:cNvGrpSpPr/>
          <p:nvPr/>
        </p:nvGrpSpPr>
        <p:grpSpPr>
          <a:xfrm>
            <a:off x="866088" y="863745"/>
            <a:ext cx="9738896" cy="3657600"/>
            <a:chOff x="3810000" y="3086100"/>
            <a:chExt cx="9738896" cy="36576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D6FCC88-9B3A-CDA9-F7FE-3890266BC575}"/>
                </a:ext>
              </a:extLst>
            </p:cNvPr>
            <p:cNvSpPr/>
            <p:nvPr/>
          </p:nvSpPr>
          <p:spPr>
            <a:xfrm>
              <a:off x="3810000" y="3086100"/>
              <a:ext cx="9738896" cy="3657600"/>
            </a:xfrm>
            <a:prstGeom prst="roundRect">
              <a:avLst/>
            </a:prstGeom>
            <a:noFill/>
            <a:ln>
              <a:solidFill>
                <a:srgbClr val="76E3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F44304-1AEA-17CE-0EB7-F8FD4B99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896" y="5197187"/>
              <a:ext cx="1676400" cy="1408176"/>
            </a:xfrm>
            <a:prstGeom prst="rect">
              <a:avLst/>
            </a:prstGeom>
          </p:spPr>
        </p:pic>
        <p:pic>
          <p:nvPicPr>
            <p:cNvPr id="24" name="Graphic 23" descr="Daily calendar with solid fill">
              <a:extLst>
                <a:ext uri="{FF2B5EF4-FFF2-40B4-BE49-F238E27FC236}">
                  <a16:creationId xmlns:a16="http://schemas.microsoft.com/office/drawing/2014/main" id="{3E655D02-1A26-D5D7-8FA8-AA92A0DF9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47256" y="4335803"/>
              <a:ext cx="390204" cy="3902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4F9DE1-53C4-545F-11DD-85236C5D73AA}"/>
                </a:ext>
              </a:extLst>
            </p:cNvPr>
            <p:cNvSpPr txBox="1"/>
            <p:nvPr/>
          </p:nvSpPr>
          <p:spPr>
            <a:xfrm>
              <a:off x="5021848" y="3511574"/>
              <a:ext cx="731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EC914"/>
                  </a:solidFill>
                  <a:latin typeface="Arial Rounded MT Bold" panose="020F0704030504030204" pitchFamily="34" charset="0"/>
                </a:rPr>
                <a:t>CARTEA DE VIZITA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CAB9EA-5E28-8DBA-DBD0-0BE24D6FE32A}"/>
                </a:ext>
              </a:extLst>
            </p:cNvPr>
            <p:cNvSpPr txBox="1"/>
            <p:nvPr/>
          </p:nvSpPr>
          <p:spPr>
            <a:xfrm>
              <a:off x="4932063" y="4356675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Durata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proiectului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 ani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9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luni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(31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martie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2021 – 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decembrie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2023</a:t>
              </a:r>
              <a:r>
                <a:rPr lang="en-US" dirty="0">
                  <a:latin typeface="Arial Rounded MT Bold" panose="020F0704030504030204" pitchFamily="34" charset="0"/>
                </a:rPr>
                <a:t>)</a:t>
              </a:r>
            </a:p>
          </p:txBody>
        </p:sp>
        <p:pic>
          <p:nvPicPr>
            <p:cNvPr id="28" name="Graphic 27" descr="Group of people with solid fill">
              <a:extLst>
                <a:ext uri="{FF2B5EF4-FFF2-40B4-BE49-F238E27FC236}">
                  <a16:creationId xmlns:a16="http://schemas.microsoft.com/office/drawing/2014/main" id="{F29E8C5E-2089-4641-A51E-2AF883F2F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47256" y="4794465"/>
              <a:ext cx="390204" cy="39020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30630C-8AAD-E059-6332-30CAE2D09B33}"/>
                </a:ext>
              </a:extLst>
            </p:cNvPr>
            <p:cNvSpPr txBox="1"/>
            <p:nvPr/>
          </p:nvSpPr>
          <p:spPr>
            <a:xfrm>
              <a:off x="4911037" y="480569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Grupul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tinta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28.211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persoane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pic>
          <p:nvPicPr>
            <p:cNvPr id="32" name="Graphic 31" descr="Money with solid fill">
              <a:extLst>
                <a:ext uri="{FF2B5EF4-FFF2-40B4-BE49-F238E27FC236}">
                  <a16:creationId xmlns:a16="http://schemas.microsoft.com/office/drawing/2014/main" id="{5F2AF992-984D-04E8-5800-A2FBC1284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42165" y="5257848"/>
              <a:ext cx="390204" cy="39020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CD78B4-1DA2-6ECE-D5C7-DD0B037F2CD1}"/>
                </a:ext>
              </a:extLst>
            </p:cNvPr>
            <p:cNvSpPr txBox="1"/>
            <p:nvPr/>
          </p:nvSpPr>
          <p:spPr>
            <a:xfrm>
              <a:off x="4911037" y="527872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Buget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 mil. EURO  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5F5D678-179D-1985-EE7F-C6E625844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38973" y="4877370"/>
              <a:ext cx="1543919" cy="15439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9CADE4-1E64-AB18-1F3E-C0DCAD850082}"/>
              </a:ext>
            </a:extLst>
          </p:cNvPr>
          <p:cNvSpPr txBox="1"/>
          <p:nvPr/>
        </p:nvSpPr>
        <p:spPr>
          <a:xfrm>
            <a:off x="10436921" y="228726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EC914"/>
                </a:solidFill>
                <a:latin typeface="Arial Rounded MT Bold" panose="020F0704030504030204" pitchFamily="34" charset="0"/>
              </a:rPr>
              <a:t>STRUCTURA PARTENERIATULUI</a:t>
            </a:r>
          </a:p>
        </p:txBody>
      </p:sp>
      <p:pic>
        <p:nvPicPr>
          <p:cNvPr id="4" name="Graphic 3" descr="Meeting with solid fill">
            <a:extLst>
              <a:ext uri="{FF2B5EF4-FFF2-40B4-BE49-F238E27FC236}">
                <a16:creationId xmlns:a16="http://schemas.microsoft.com/office/drawing/2014/main" id="{D4940A21-B3B9-2FC2-3F3B-E506AF492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14827" y="-198309"/>
            <a:ext cx="2959388" cy="29593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12CFBE-0497-9A09-9FBD-EA6AD351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98" y="5760983"/>
            <a:ext cx="3996263" cy="11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1093A2-5DA8-3790-AE2E-1AFEC6CB1A04}"/>
              </a:ext>
            </a:extLst>
          </p:cNvPr>
          <p:cNvSpPr txBox="1"/>
          <p:nvPr/>
        </p:nvSpPr>
        <p:spPr>
          <a:xfrm>
            <a:off x="11352017" y="287193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PARTENER 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8C340-44A1-5906-A172-D052A69466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89" y="5801420"/>
            <a:ext cx="2567969" cy="10445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C5F7340-135D-4E0E-17D4-4F0E73B9B3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97206" y="5764881"/>
            <a:ext cx="1162167" cy="1162167"/>
          </a:xfrm>
          <a:prstGeom prst="rect">
            <a:avLst/>
          </a:prstGeom>
        </p:spPr>
      </p:pic>
      <p:pic>
        <p:nvPicPr>
          <p:cNvPr id="8" name="!!Picture 7">
            <a:extLst>
              <a:ext uri="{FF2B5EF4-FFF2-40B4-BE49-F238E27FC236}">
                <a16:creationId xmlns:a16="http://schemas.microsoft.com/office/drawing/2014/main" id="{211B761D-E678-B20A-2E21-FF366F10B38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876" y="5628982"/>
            <a:ext cx="1467553" cy="1467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0CE0B9-32F8-C73E-3DEB-FF48E0DB7D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360744" y="3220216"/>
            <a:ext cx="1467553" cy="13011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3EE83C-7E63-6AF8-5907-D5CF64E2AF62}"/>
              </a:ext>
            </a:extLst>
          </p:cNvPr>
          <p:cNvSpPr txBox="1"/>
          <p:nvPr/>
        </p:nvSpPr>
        <p:spPr>
          <a:xfrm>
            <a:off x="11395080" y="457473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Casa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Corpului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Didactic Br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aila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!!Picture 2">
            <a:extLst>
              <a:ext uri="{FF2B5EF4-FFF2-40B4-BE49-F238E27FC236}">
                <a16:creationId xmlns:a16="http://schemas.microsoft.com/office/drawing/2014/main" id="{BD558BA0-7BD6-EB06-31FC-5870705B7E4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36" y="5920016"/>
            <a:ext cx="2965003" cy="8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149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!!Group 41">
            <a:extLst>
              <a:ext uri="{FF2B5EF4-FFF2-40B4-BE49-F238E27FC236}">
                <a16:creationId xmlns:a16="http://schemas.microsoft.com/office/drawing/2014/main" id="{39AEE528-9BE3-6D46-9169-39D2A218E1A4}"/>
              </a:ext>
            </a:extLst>
          </p:cNvPr>
          <p:cNvGrpSpPr/>
          <p:nvPr/>
        </p:nvGrpSpPr>
        <p:grpSpPr>
          <a:xfrm>
            <a:off x="866088" y="863745"/>
            <a:ext cx="9738896" cy="3657600"/>
            <a:chOff x="3810000" y="3086100"/>
            <a:chExt cx="9738896" cy="36576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D6FCC88-9B3A-CDA9-F7FE-3890266BC575}"/>
                </a:ext>
              </a:extLst>
            </p:cNvPr>
            <p:cNvSpPr/>
            <p:nvPr/>
          </p:nvSpPr>
          <p:spPr>
            <a:xfrm>
              <a:off x="3810000" y="3086100"/>
              <a:ext cx="9738896" cy="3657600"/>
            </a:xfrm>
            <a:prstGeom prst="roundRect">
              <a:avLst/>
            </a:prstGeom>
            <a:noFill/>
            <a:ln>
              <a:solidFill>
                <a:srgbClr val="76E3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F44304-1AEA-17CE-0EB7-F8FD4B99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896" y="5197187"/>
              <a:ext cx="1676400" cy="1408176"/>
            </a:xfrm>
            <a:prstGeom prst="rect">
              <a:avLst/>
            </a:prstGeom>
          </p:spPr>
        </p:pic>
        <p:pic>
          <p:nvPicPr>
            <p:cNvPr id="24" name="Graphic 23" descr="Daily calendar with solid fill">
              <a:extLst>
                <a:ext uri="{FF2B5EF4-FFF2-40B4-BE49-F238E27FC236}">
                  <a16:creationId xmlns:a16="http://schemas.microsoft.com/office/drawing/2014/main" id="{3E655D02-1A26-D5D7-8FA8-AA92A0DF9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47256" y="4335803"/>
              <a:ext cx="390204" cy="3902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4F9DE1-53C4-545F-11DD-85236C5D73AA}"/>
                </a:ext>
              </a:extLst>
            </p:cNvPr>
            <p:cNvSpPr txBox="1"/>
            <p:nvPr/>
          </p:nvSpPr>
          <p:spPr>
            <a:xfrm>
              <a:off x="5021848" y="3511574"/>
              <a:ext cx="731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EC914"/>
                  </a:solidFill>
                  <a:latin typeface="Arial Rounded MT Bold" panose="020F0704030504030204" pitchFamily="34" charset="0"/>
                </a:rPr>
                <a:t>CARTEA DE VIZITA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CAB9EA-5E28-8DBA-DBD0-0BE24D6FE32A}"/>
                </a:ext>
              </a:extLst>
            </p:cNvPr>
            <p:cNvSpPr txBox="1"/>
            <p:nvPr/>
          </p:nvSpPr>
          <p:spPr>
            <a:xfrm>
              <a:off x="4932063" y="4356675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Durata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proiectului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 ani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9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luni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(31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martie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2021 – 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decembrie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2023</a:t>
              </a:r>
              <a:r>
                <a:rPr lang="en-US" dirty="0">
                  <a:latin typeface="Arial Rounded MT Bold" panose="020F0704030504030204" pitchFamily="34" charset="0"/>
                </a:rPr>
                <a:t>)</a:t>
              </a:r>
            </a:p>
          </p:txBody>
        </p:sp>
        <p:pic>
          <p:nvPicPr>
            <p:cNvPr id="28" name="Graphic 27" descr="Group of people with solid fill">
              <a:extLst>
                <a:ext uri="{FF2B5EF4-FFF2-40B4-BE49-F238E27FC236}">
                  <a16:creationId xmlns:a16="http://schemas.microsoft.com/office/drawing/2014/main" id="{F29E8C5E-2089-4641-A51E-2AF883F2F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47256" y="4794465"/>
              <a:ext cx="390204" cy="39020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30630C-8AAD-E059-6332-30CAE2D09B33}"/>
                </a:ext>
              </a:extLst>
            </p:cNvPr>
            <p:cNvSpPr txBox="1"/>
            <p:nvPr/>
          </p:nvSpPr>
          <p:spPr>
            <a:xfrm>
              <a:off x="4911037" y="480569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Grupul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tinta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28.211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persoane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pic>
          <p:nvPicPr>
            <p:cNvPr id="32" name="Graphic 31" descr="Money with solid fill">
              <a:extLst>
                <a:ext uri="{FF2B5EF4-FFF2-40B4-BE49-F238E27FC236}">
                  <a16:creationId xmlns:a16="http://schemas.microsoft.com/office/drawing/2014/main" id="{5F2AF992-984D-04E8-5800-A2FBC1284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42165" y="5257848"/>
              <a:ext cx="390204" cy="39020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CD78B4-1DA2-6ECE-D5C7-DD0B037F2CD1}"/>
                </a:ext>
              </a:extLst>
            </p:cNvPr>
            <p:cNvSpPr txBox="1"/>
            <p:nvPr/>
          </p:nvSpPr>
          <p:spPr>
            <a:xfrm>
              <a:off x="4911037" y="527872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Buget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 mil. EURO  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5F5D678-179D-1985-EE7F-C6E625844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38973" y="4877370"/>
              <a:ext cx="1543919" cy="15439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9CADE4-1E64-AB18-1F3E-C0DCAD850082}"/>
              </a:ext>
            </a:extLst>
          </p:cNvPr>
          <p:cNvSpPr txBox="1"/>
          <p:nvPr/>
        </p:nvSpPr>
        <p:spPr>
          <a:xfrm>
            <a:off x="10436921" y="228726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EC914"/>
                </a:solidFill>
                <a:latin typeface="Arial Rounded MT Bold" panose="020F0704030504030204" pitchFamily="34" charset="0"/>
              </a:rPr>
              <a:t>STRUCTURA PARTENERIATULUI</a:t>
            </a:r>
          </a:p>
        </p:txBody>
      </p:sp>
      <p:pic>
        <p:nvPicPr>
          <p:cNvPr id="4" name="Graphic 3" descr="Meeting with solid fill">
            <a:extLst>
              <a:ext uri="{FF2B5EF4-FFF2-40B4-BE49-F238E27FC236}">
                <a16:creationId xmlns:a16="http://schemas.microsoft.com/office/drawing/2014/main" id="{D4940A21-B3B9-2FC2-3F3B-E506AF492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14827" y="-198309"/>
            <a:ext cx="2959388" cy="29593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12CFBE-0497-9A09-9FBD-EA6AD351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98" y="5760983"/>
            <a:ext cx="3996263" cy="11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1093A2-5DA8-3790-AE2E-1AFEC6CB1A04}"/>
              </a:ext>
            </a:extLst>
          </p:cNvPr>
          <p:cNvSpPr txBox="1"/>
          <p:nvPr/>
        </p:nvSpPr>
        <p:spPr>
          <a:xfrm>
            <a:off x="11352017" y="287193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PARTENER 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6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8C340-44A1-5906-A172-D052A69466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89" y="5801420"/>
            <a:ext cx="2567969" cy="10445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C5F7340-135D-4E0E-17D4-4F0E73B9B3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97206" y="5764881"/>
            <a:ext cx="1162167" cy="1162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1B761D-E678-B20A-2E21-FF366F10B38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876" y="5628982"/>
            <a:ext cx="1467553" cy="1467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3EE83C-7E63-6AF8-5907-D5CF64E2AF62}"/>
              </a:ext>
            </a:extLst>
          </p:cNvPr>
          <p:cNvSpPr txBox="1"/>
          <p:nvPr/>
        </p:nvSpPr>
        <p:spPr>
          <a:xfrm>
            <a:off x="11395080" y="4574734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Casa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Corpului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Didactic 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„Grigore Tabacaru” Bacau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E4E5E6-E145-A3B9-CFCE-9DEBDCC329B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31667" y="3324041"/>
            <a:ext cx="1125707" cy="1167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9D325-C334-A743-002C-132ACBCCC3E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961" y="7500548"/>
            <a:ext cx="1276197" cy="1131473"/>
          </a:xfrm>
          <a:prstGeom prst="rect">
            <a:avLst/>
          </a:prstGeom>
        </p:spPr>
      </p:pic>
      <p:pic>
        <p:nvPicPr>
          <p:cNvPr id="15" name="!!Picture 2">
            <a:extLst>
              <a:ext uri="{FF2B5EF4-FFF2-40B4-BE49-F238E27FC236}">
                <a16:creationId xmlns:a16="http://schemas.microsoft.com/office/drawing/2014/main" id="{D8BF92E6-EB0F-5C04-4971-CC2D404134E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36" y="5920016"/>
            <a:ext cx="2965003" cy="8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409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!!Group 41">
            <a:extLst>
              <a:ext uri="{FF2B5EF4-FFF2-40B4-BE49-F238E27FC236}">
                <a16:creationId xmlns:a16="http://schemas.microsoft.com/office/drawing/2014/main" id="{39AEE528-9BE3-6D46-9169-39D2A218E1A4}"/>
              </a:ext>
            </a:extLst>
          </p:cNvPr>
          <p:cNvGrpSpPr/>
          <p:nvPr/>
        </p:nvGrpSpPr>
        <p:grpSpPr>
          <a:xfrm>
            <a:off x="866088" y="863745"/>
            <a:ext cx="9738896" cy="3657600"/>
            <a:chOff x="3810000" y="3086100"/>
            <a:chExt cx="9738896" cy="36576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D6FCC88-9B3A-CDA9-F7FE-3890266BC575}"/>
                </a:ext>
              </a:extLst>
            </p:cNvPr>
            <p:cNvSpPr/>
            <p:nvPr/>
          </p:nvSpPr>
          <p:spPr>
            <a:xfrm>
              <a:off x="3810000" y="3086100"/>
              <a:ext cx="9738896" cy="3657600"/>
            </a:xfrm>
            <a:prstGeom prst="roundRect">
              <a:avLst/>
            </a:prstGeom>
            <a:noFill/>
            <a:ln>
              <a:solidFill>
                <a:srgbClr val="76E3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F44304-1AEA-17CE-0EB7-F8FD4B99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896" y="5197187"/>
              <a:ext cx="1676400" cy="1408176"/>
            </a:xfrm>
            <a:prstGeom prst="rect">
              <a:avLst/>
            </a:prstGeom>
          </p:spPr>
        </p:pic>
        <p:pic>
          <p:nvPicPr>
            <p:cNvPr id="24" name="Graphic 23" descr="Daily calendar with solid fill">
              <a:extLst>
                <a:ext uri="{FF2B5EF4-FFF2-40B4-BE49-F238E27FC236}">
                  <a16:creationId xmlns:a16="http://schemas.microsoft.com/office/drawing/2014/main" id="{3E655D02-1A26-D5D7-8FA8-AA92A0DF9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47256" y="4335803"/>
              <a:ext cx="390204" cy="3902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4F9DE1-53C4-545F-11DD-85236C5D73AA}"/>
                </a:ext>
              </a:extLst>
            </p:cNvPr>
            <p:cNvSpPr txBox="1"/>
            <p:nvPr/>
          </p:nvSpPr>
          <p:spPr>
            <a:xfrm>
              <a:off x="5021848" y="3511574"/>
              <a:ext cx="731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EC914"/>
                  </a:solidFill>
                  <a:latin typeface="Arial Rounded MT Bold" panose="020F0704030504030204" pitchFamily="34" charset="0"/>
                </a:rPr>
                <a:t>CARTEA DE VIZITA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CAB9EA-5E28-8DBA-DBD0-0BE24D6FE32A}"/>
                </a:ext>
              </a:extLst>
            </p:cNvPr>
            <p:cNvSpPr txBox="1"/>
            <p:nvPr/>
          </p:nvSpPr>
          <p:spPr>
            <a:xfrm>
              <a:off x="4932063" y="4356675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Durata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proiectului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 ani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9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luni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(31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martie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2021 – 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decembrie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2023</a:t>
              </a:r>
              <a:r>
                <a:rPr lang="en-US" dirty="0">
                  <a:latin typeface="Arial Rounded MT Bold" panose="020F0704030504030204" pitchFamily="34" charset="0"/>
                </a:rPr>
                <a:t>)</a:t>
              </a:r>
            </a:p>
          </p:txBody>
        </p:sp>
        <p:pic>
          <p:nvPicPr>
            <p:cNvPr id="28" name="Graphic 27" descr="Group of people with solid fill">
              <a:extLst>
                <a:ext uri="{FF2B5EF4-FFF2-40B4-BE49-F238E27FC236}">
                  <a16:creationId xmlns:a16="http://schemas.microsoft.com/office/drawing/2014/main" id="{F29E8C5E-2089-4641-A51E-2AF883F2F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47256" y="4794465"/>
              <a:ext cx="390204" cy="39020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30630C-8AAD-E059-6332-30CAE2D09B33}"/>
                </a:ext>
              </a:extLst>
            </p:cNvPr>
            <p:cNvSpPr txBox="1"/>
            <p:nvPr/>
          </p:nvSpPr>
          <p:spPr>
            <a:xfrm>
              <a:off x="4911037" y="480569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Grupul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tinta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28.211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persoane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pic>
          <p:nvPicPr>
            <p:cNvPr id="32" name="Graphic 31" descr="Money with solid fill">
              <a:extLst>
                <a:ext uri="{FF2B5EF4-FFF2-40B4-BE49-F238E27FC236}">
                  <a16:creationId xmlns:a16="http://schemas.microsoft.com/office/drawing/2014/main" id="{5F2AF992-984D-04E8-5800-A2FBC1284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42165" y="5257848"/>
              <a:ext cx="390204" cy="39020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CD78B4-1DA2-6ECE-D5C7-DD0B037F2CD1}"/>
                </a:ext>
              </a:extLst>
            </p:cNvPr>
            <p:cNvSpPr txBox="1"/>
            <p:nvPr/>
          </p:nvSpPr>
          <p:spPr>
            <a:xfrm>
              <a:off x="4911037" y="527872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Buget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 mil. EURO  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5F5D678-179D-1985-EE7F-C6E625844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38973" y="4877370"/>
              <a:ext cx="1543919" cy="15439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9CADE4-1E64-AB18-1F3E-C0DCAD850082}"/>
              </a:ext>
            </a:extLst>
          </p:cNvPr>
          <p:cNvSpPr txBox="1"/>
          <p:nvPr/>
        </p:nvSpPr>
        <p:spPr>
          <a:xfrm>
            <a:off x="10436921" y="228726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EC914"/>
                </a:solidFill>
                <a:latin typeface="Arial Rounded MT Bold" panose="020F0704030504030204" pitchFamily="34" charset="0"/>
              </a:rPr>
              <a:t>STRUCTURA PARTENERIATULUI</a:t>
            </a:r>
          </a:p>
        </p:txBody>
      </p:sp>
      <p:pic>
        <p:nvPicPr>
          <p:cNvPr id="4" name="Graphic 3" descr="Meeting with solid fill">
            <a:extLst>
              <a:ext uri="{FF2B5EF4-FFF2-40B4-BE49-F238E27FC236}">
                <a16:creationId xmlns:a16="http://schemas.microsoft.com/office/drawing/2014/main" id="{D4940A21-B3B9-2FC2-3F3B-E506AF492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14827" y="-198309"/>
            <a:ext cx="2959388" cy="29593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12CFBE-0497-9A09-9FBD-EA6AD351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98" y="5760983"/>
            <a:ext cx="3996263" cy="11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1093A2-5DA8-3790-AE2E-1AFEC6CB1A04}"/>
              </a:ext>
            </a:extLst>
          </p:cNvPr>
          <p:cNvSpPr txBox="1"/>
          <p:nvPr/>
        </p:nvSpPr>
        <p:spPr>
          <a:xfrm>
            <a:off x="11352017" y="287193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PARTENER 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7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8C340-44A1-5906-A172-D052A69466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89" y="5801420"/>
            <a:ext cx="2567969" cy="10445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C5F7340-135D-4E0E-17D4-4F0E73B9B3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97206" y="5764881"/>
            <a:ext cx="1162167" cy="1162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1B761D-E678-B20A-2E21-FF366F10B38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876" y="5628982"/>
            <a:ext cx="1467553" cy="1467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3EE83C-7E63-6AF8-5907-D5CF64E2AF62}"/>
              </a:ext>
            </a:extLst>
          </p:cNvPr>
          <p:cNvSpPr txBox="1"/>
          <p:nvPr/>
        </p:nvSpPr>
        <p:spPr>
          <a:xfrm>
            <a:off x="11395080" y="457473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Casa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Corpului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Didactic 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Bistrita-Nasaud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B1C72E-2136-4FFE-960B-9AB6A8B8E87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309060" y="3245281"/>
            <a:ext cx="1658439" cy="1167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7014D9-6CC6-1623-9E3B-D3E74A174B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961" y="7500548"/>
            <a:ext cx="1276197" cy="1131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B57DBC-F17F-C390-D06B-6D6EB8EA55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61608" y="7482322"/>
            <a:ext cx="1125707" cy="1167921"/>
          </a:xfrm>
          <a:prstGeom prst="rect">
            <a:avLst/>
          </a:prstGeom>
        </p:spPr>
      </p:pic>
      <p:pic>
        <p:nvPicPr>
          <p:cNvPr id="13" name="!!Picture 2">
            <a:extLst>
              <a:ext uri="{FF2B5EF4-FFF2-40B4-BE49-F238E27FC236}">
                <a16:creationId xmlns:a16="http://schemas.microsoft.com/office/drawing/2014/main" id="{C91EE594-3E60-3B93-D622-586D9ECCF93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36" y="5920016"/>
            <a:ext cx="2965003" cy="8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784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!!Group 41">
            <a:extLst>
              <a:ext uri="{FF2B5EF4-FFF2-40B4-BE49-F238E27FC236}">
                <a16:creationId xmlns:a16="http://schemas.microsoft.com/office/drawing/2014/main" id="{39AEE528-9BE3-6D46-9169-39D2A218E1A4}"/>
              </a:ext>
            </a:extLst>
          </p:cNvPr>
          <p:cNvGrpSpPr/>
          <p:nvPr/>
        </p:nvGrpSpPr>
        <p:grpSpPr>
          <a:xfrm>
            <a:off x="866088" y="863745"/>
            <a:ext cx="9738896" cy="3657600"/>
            <a:chOff x="3810000" y="3086100"/>
            <a:chExt cx="9738896" cy="36576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D6FCC88-9B3A-CDA9-F7FE-3890266BC575}"/>
                </a:ext>
              </a:extLst>
            </p:cNvPr>
            <p:cNvSpPr/>
            <p:nvPr/>
          </p:nvSpPr>
          <p:spPr>
            <a:xfrm>
              <a:off x="3810000" y="3086100"/>
              <a:ext cx="9738896" cy="3657600"/>
            </a:xfrm>
            <a:prstGeom prst="roundRect">
              <a:avLst/>
            </a:prstGeom>
            <a:noFill/>
            <a:ln>
              <a:solidFill>
                <a:srgbClr val="76E3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F44304-1AEA-17CE-0EB7-F8FD4B99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896" y="5197187"/>
              <a:ext cx="1676400" cy="1408176"/>
            </a:xfrm>
            <a:prstGeom prst="rect">
              <a:avLst/>
            </a:prstGeom>
          </p:spPr>
        </p:pic>
        <p:pic>
          <p:nvPicPr>
            <p:cNvPr id="24" name="Graphic 23" descr="Daily calendar with solid fill">
              <a:extLst>
                <a:ext uri="{FF2B5EF4-FFF2-40B4-BE49-F238E27FC236}">
                  <a16:creationId xmlns:a16="http://schemas.microsoft.com/office/drawing/2014/main" id="{3E655D02-1A26-D5D7-8FA8-AA92A0DF9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47256" y="4335803"/>
              <a:ext cx="390204" cy="3902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4F9DE1-53C4-545F-11DD-85236C5D73AA}"/>
                </a:ext>
              </a:extLst>
            </p:cNvPr>
            <p:cNvSpPr txBox="1"/>
            <p:nvPr/>
          </p:nvSpPr>
          <p:spPr>
            <a:xfrm>
              <a:off x="5021848" y="3511574"/>
              <a:ext cx="731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EC914"/>
                  </a:solidFill>
                  <a:latin typeface="Arial Rounded MT Bold" panose="020F0704030504030204" pitchFamily="34" charset="0"/>
                </a:rPr>
                <a:t>CARTEA DE VIZITA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CAB9EA-5E28-8DBA-DBD0-0BE24D6FE32A}"/>
                </a:ext>
              </a:extLst>
            </p:cNvPr>
            <p:cNvSpPr txBox="1"/>
            <p:nvPr/>
          </p:nvSpPr>
          <p:spPr>
            <a:xfrm>
              <a:off x="4932063" y="4356675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Durata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proiectului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 ani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9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luni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(31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martie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2021 – 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decembrie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2023</a:t>
              </a:r>
              <a:r>
                <a:rPr lang="en-US" dirty="0">
                  <a:latin typeface="Arial Rounded MT Bold" panose="020F0704030504030204" pitchFamily="34" charset="0"/>
                </a:rPr>
                <a:t>)</a:t>
              </a:r>
            </a:p>
          </p:txBody>
        </p:sp>
        <p:pic>
          <p:nvPicPr>
            <p:cNvPr id="28" name="Graphic 27" descr="Group of people with solid fill">
              <a:extLst>
                <a:ext uri="{FF2B5EF4-FFF2-40B4-BE49-F238E27FC236}">
                  <a16:creationId xmlns:a16="http://schemas.microsoft.com/office/drawing/2014/main" id="{F29E8C5E-2089-4641-A51E-2AF883F2F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47256" y="4794465"/>
              <a:ext cx="390204" cy="39020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30630C-8AAD-E059-6332-30CAE2D09B33}"/>
                </a:ext>
              </a:extLst>
            </p:cNvPr>
            <p:cNvSpPr txBox="1"/>
            <p:nvPr/>
          </p:nvSpPr>
          <p:spPr>
            <a:xfrm>
              <a:off x="4911037" y="480569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Grupul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tinta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28.211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persoane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pic>
          <p:nvPicPr>
            <p:cNvPr id="32" name="Graphic 31" descr="Money with solid fill">
              <a:extLst>
                <a:ext uri="{FF2B5EF4-FFF2-40B4-BE49-F238E27FC236}">
                  <a16:creationId xmlns:a16="http://schemas.microsoft.com/office/drawing/2014/main" id="{5F2AF992-984D-04E8-5800-A2FBC1284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42165" y="5257848"/>
              <a:ext cx="390204" cy="39020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CD78B4-1DA2-6ECE-D5C7-DD0B037F2CD1}"/>
                </a:ext>
              </a:extLst>
            </p:cNvPr>
            <p:cNvSpPr txBox="1"/>
            <p:nvPr/>
          </p:nvSpPr>
          <p:spPr>
            <a:xfrm>
              <a:off x="4911037" y="527872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Buget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 mil. EURO  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5F5D678-179D-1985-EE7F-C6E625844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38973" y="4877370"/>
              <a:ext cx="1543919" cy="15439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9CADE4-1E64-AB18-1F3E-C0DCAD850082}"/>
              </a:ext>
            </a:extLst>
          </p:cNvPr>
          <p:cNvSpPr txBox="1"/>
          <p:nvPr/>
        </p:nvSpPr>
        <p:spPr>
          <a:xfrm>
            <a:off x="10436921" y="228726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EC914"/>
                </a:solidFill>
                <a:latin typeface="Arial Rounded MT Bold" panose="020F0704030504030204" pitchFamily="34" charset="0"/>
              </a:rPr>
              <a:t>STRUCTURA PARTENERIATULUI</a:t>
            </a:r>
          </a:p>
        </p:txBody>
      </p:sp>
      <p:pic>
        <p:nvPicPr>
          <p:cNvPr id="4" name="Graphic 3" descr="Meeting with solid fill">
            <a:extLst>
              <a:ext uri="{FF2B5EF4-FFF2-40B4-BE49-F238E27FC236}">
                <a16:creationId xmlns:a16="http://schemas.microsoft.com/office/drawing/2014/main" id="{D4940A21-B3B9-2FC2-3F3B-E506AF492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14827" y="-198309"/>
            <a:ext cx="2959388" cy="29593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12CFBE-0497-9A09-9FBD-EA6AD351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98" y="5760983"/>
            <a:ext cx="3996263" cy="11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1093A2-5DA8-3790-AE2E-1AFEC6CB1A04}"/>
              </a:ext>
            </a:extLst>
          </p:cNvPr>
          <p:cNvSpPr txBox="1"/>
          <p:nvPr/>
        </p:nvSpPr>
        <p:spPr>
          <a:xfrm>
            <a:off x="11352017" y="287193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PARTENER 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8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8C340-44A1-5906-A172-D052A69466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89" y="5801420"/>
            <a:ext cx="2567969" cy="10445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C5F7340-135D-4E0E-17D4-4F0E73B9B3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97206" y="5764881"/>
            <a:ext cx="1162167" cy="1162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1B761D-E678-B20A-2E21-FF366F10B38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876" y="5628982"/>
            <a:ext cx="1467553" cy="1467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3EE83C-7E63-6AF8-5907-D5CF64E2AF62}"/>
              </a:ext>
            </a:extLst>
          </p:cNvPr>
          <p:cNvSpPr txBox="1"/>
          <p:nvPr/>
        </p:nvSpPr>
        <p:spPr>
          <a:xfrm>
            <a:off x="11328599" y="456050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Casa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Corpului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Didactic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Constanta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1C3A6A-40A3-B696-B327-915DC2DB60C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205223" y="3302728"/>
            <a:ext cx="1733152" cy="1106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F63AD4-7CFB-0E9B-16EA-90FCC629868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961" y="7500548"/>
            <a:ext cx="1276197" cy="1131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6AD963-9641-FBF9-409A-4134A1DB83D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99874" y="7499082"/>
            <a:ext cx="1471585" cy="10355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A30DE9-4734-1F89-FE12-E1A016C235E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61608" y="7482322"/>
            <a:ext cx="1125707" cy="1167921"/>
          </a:xfrm>
          <a:prstGeom prst="rect">
            <a:avLst/>
          </a:prstGeom>
        </p:spPr>
      </p:pic>
      <p:pic>
        <p:nvPicPr>
          <p:cNvPr id="18" name="!!Picture 2">
            <a:extLst>
              <a:ext uri="{FF2B5EF4-FFF2-40B4-BE49-F238E27FC236}">
                <a16:creationId xmlns:a16="http://schemas.microsoft.com/office/drawing/2014/main" id="{912168FB-79DE-25AD-CF81-781FA5E261B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36" y="5920016"/>
            <a:ext cx="2965003" cy="8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!!Group 41">
            <a:extLst>
              <a:ext uri="{FF2B5EF4-FFF2-40B4-BE49-F238E27FC236}">
                <a16:creationId xmlns:a16="http://schemas.microsoft.com/office/drawing/2014/main" id="{39AEE528-9BE3-6D46-9169-39D2A218E1A4}"/>
              </a:ext>
            </a:extLst>
          </p:cNvPr>
          <p:cNvGrpSpPr/>
          <p:nvPr/>
        </p:nvGrpSpPr>
        <p:grpSpPr>
          <a:xfrm>
            <a:off x="866088" y="863745"/>
            <a:ext cx="9738896" cy="3657600"/>
            <a:chOff x="3810000" y="3086100"/>
            <a:chExt cx="9738896" cy="36576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D6FCC88-9B3A-CDA9-F7FE-3890266BC575}"/>
                </a:ext>
              </a:extLst>
            </p:cNvPr>
            <p:cNvSpPr/>
            <p:nvPr/>
          </p:nvSpPr>
          <p:spPr>
            <a:xfrm>
              <a:off x="3810000" y="3086100"/>
              <a:ext cx="9738896" cy="3657600"/>
            </a:xfrm>
            <a:prstGeom prst="roundRect">
              <a:avLst/>
            </a:prstGeom>
            <a:noFill/>
            <a:ln>
              <a:solidFill>
                <a:srgbClr val="76E3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F44304-1AEA-17CE-0EB7-F8FD4B99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896" y="5197187"/>
              <a:ext cx="1676400" cy="1408176"/>
            </a:xfrm>
            <a:prstGeom prst="rect">
              <a:avLst/>
            </a:prstGeom>
          </p:spPr>
        </p:pic>
        <p:pic>
          <p:nvPicPr>
            <p:cNvPr id="24" name="Graphic 23" descr="Daily calendar with solid fill">
              <a:extLst>
                <a:ext uri="{FF2B5EF4-FFF2-40B4-BE49-F238E27FC236}">
                  <a16:creationId xmlns:a16="http://schemas.microsoft.com/office/drawing/2014/main" id="{3E655D02-1A26-D5D7-8FA8-AA92A0DF9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47256" y="4335803"/>
              <a:ext cx="390204" cy="3902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4F9DE1-53C4-545F-11DD-85236C5D73AA}"/>
                </a:ext>
              </a:extLst>
            </p:cNvPr>
            <p:cNvSpPr txBox="1"/>
            <p:nvPr/>
          </p:nvSpPr>
          <p:spPr>
            <a:xfrm>
              <a:off x="5021848" y="3511574"/>
              <a:ext cx="731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EC914"/>
                  </a:solidFill>
                  <a:latin typeface="Arial Rounded MT Bold" panose="020F0704030504030204" pitchFamily="34" charset="0"/>
                </a:rPr>
                <a:t>CARTEA DE VIZITA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CAB9EA-5E28-8DBA-DBD0-0BE24D6FE32A}"/>
                </a:ext>
              </a:extLst>
            </p:cNvPr>
            <p:cNvSpPr txBox="1"/>
            <p:nvPr/>
          </p:nvSpPr>
          <p:spPr>
            <a:xfrm>
              <a:off x="4932063" y="4356675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Durata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proiectului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 ani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9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luni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(31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martie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2021 – 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decembrie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2023</a:t>
              </a:r>
              <a:r>
                <a:rPr lang="en-US" dirty="0">
                  <a:latin typeface="Arial Rounded MT Bold" panose="020F0704030504030204" pitchFamily="34" charset="0"/>
                </a:rPr>
                <a:t>)</a:t>
              </a:r>
            </a:p>
          </p:txBody>
        </p:sp>
        <p:pic>
          <p:nvPicPr>
            <p:cNvPr id="28" name="Graphic 27" descr="Group of people with solid fill">
              <a:extLst>
                <a:ext uri="{FF2B5EF4-FFF2-40B4-BE49-F238E27FC236}">
                  <a16:creationId xmlns:a16="http://schemas.microsoft.com/office/drawing/2014/main" id="{F29E8C5E-2089-4641-A51E-2AF883F2F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47256" y="4794465"/>
              <a:ext cx="390204" cy="39020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30630C-8AAD-E059-6332-30CAE2D09B33}"/>
                </a:ext>
              </a:extLst>
            </p:cNvPr>
            <p:cNvSpPr txBox="1"/>
            <p:nvPr/>
          </p:nvSpPr>
          <p:spPr>
            <a:xfrm>
              <a:off x="4911037" y="480569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Grupul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tinta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28.211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persoane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pic>
          <p:nvPicPr>
            <p:cNvPr id="32" name="Graphic 31" descr="Money with solid fill">
              <a:extLst>
                <a:ext uri="{FF2B5EF4-FFF2-40B4-BE49-F238E27FC236}">
                  <a16:creationId xmlns:a16="http://schemas.microsoft.com/office/drawing/2014/main" id="{5F2AF992-984D-04E8-5800-A2FBC1284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42165" y="5257848"/>
              <a:ext cx="390204" cy="39020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CD78B4-1DA2-6ECE-D5C7-DD0B037F2CD1}"/>
                </a:ext>
              </a:extLst>
            </p:cNvPr>
            <p:cNvSpPr txBox="1"/>
            <p:nvPr/>
          </p:nvSpPr>
          <p:spPr>
            <a:xfrm>
              <a:off x="4911037" y="527872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Buget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 mil. EURO  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5F5D678-179D-1985-EE7F-C6E625844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38973" y="4877370"/>
              <a:ext cx="1543919" cy="15439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9CADE4-1E64-AB18-1F3E-C0DCAD850082}"/>
              </a:ext>
            </a:extLst>
          </p:cNvPr>
          <p:cNvSpPr txBox="1"/>
          <p:nvPr/>
        </p:nvSpPr>
        <p:spPr>
          <a:xfrm>
            <a:off x="10436921" y="228726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EC914"/>
                </a:solidFill>
                <a:latin typeface="Arial Rounded MT Bold" panose="020F0704030504030204" pitchFamily="34" charset="0"/>
              </a:rPr>
              <a:t>STRUCTURA PARTENERIATULUI</a:t>
            </a:r>
          </a:p>
        </p:txBody>
      </p:sp>
      <p:pic>
        <p:nvPicPr>
          <p:cNvPr id="4" name="Graphic 3" descr="Meeting with solid fill">
            <a:extLst>
              <a:ext uri="{FF2B5EF4-FFF2-40B4-BE49-F238E27FC236}">
                <a16:creationId xmlns:a16="http://schemas.microsoft.com/office/drawing/2014/main" id="{D4940A21-B3B9-2FC2-3F3B-E506AF492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14827" y="-198309"/>
            <a:ext cx="2959388" cy="29593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12CFBE-0497-9A09-9FBD-EA6AD351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98" y="5760983"/>
            <a:ext cx="3996263" cy="11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1093A2-5DA8-3790-AE2E-1AFEC6CB1A04}"/>
              </a:ext>
            </a:extLst>
          </p:cNvPr>
          <p:cNvSpPr txBox="1"/>
          <p:nvPr/>
        </p:nvSpPr>
        <p:spPr>
          <a:xfrm>
            <a:off x="11352017" y="287193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PARTENER 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9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8C340-44A1-5906-A172-D052A69466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89" y="5801420"/>
            <a:ext cx="2567969" cy="10445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C5F7340-135D-4E0E-17D4-4F0E73B9B3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97206" y="5764881"/>
            <a:ext cx="1162167" cy="1162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1B761D-E678-B20A-2E21-FF366F10B38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876" y="5628982"/>
            <a:ext cx="1467553" cy="1467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3EE83C-7E63-6AF8-5907-D5CF64E2AF62}"/>
              </a:ext>
            </a:extLst>
          </p:cNvPr>
          <p:cNvSpPr txBox="1"/>
          <p:nvPr/>
        </p:nvSpPr>
        <p:spPr>
          <a:xfrm>
            <a:off x="11328599" y="456050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Casa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Corpului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Didactic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Dolj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36F8E05-5536-B58C-E875-7579A93298D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63600" y="3355350"/>
            <a:ext cx="1216980" cy="10120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8F717F-58E3-A1B9-0E67-E9AED5D6C4C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961" y="7500548"/>
            <a:ext cx="1276197" cy="1131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17A5EA-AC87-FBF8-7900-91A25A63B1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99874" y="7499082"/>
            <a:ext cx="1471585" cy="1035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11CAE2-B1DC-8F51-4E2D-4B63E5FE4A8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47143" y="7548504"/>
            <a:ext cx="1622375" cy="10355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B93999-F677-E6AF-BFE2-8D727E307A5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61608" y="7482322"/>
            <a:ext cx="1125707" cy="1167921"/>
          </a:xfrm>
          <a:prstGeom prst="rect">
            <a:avLst/>
          </a:prstGeom>
        </p:spPr>
      </p:pic>
      <p:pic>
        <p:nvPicPr>
          <p:cNvPr id="20" name="!!Picture 2">
            <a:extLst>
              <a:ext uri="{FF2B5EF4-FFF2-40B4-BE49-F238E27FC236}">
                <a16:creationId xmlns:a16="http://schemas.microsoft.com/office/drawing/2014/main" id="{36467A92-7B02-DFA5-CC6A-507103E0391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36" y="5920016"/>
            <a:ext cx="2965003" cy="8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32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!!Group 41">
            <a:extLst>
              <a:ext uri="{FF2B5EF4-FFF2-40B4-BE49-F238E27FC236}">
                <a16:creationId xmlns:a16="http://schemas.microsoft.com/office/drawing/2014/main" id="{39AEE528-9BE3-6D46-9169-39D2A218E1A4}"/>
              </a:ext>
            </a:extLst>
          </p:cNvPr>
          <p:cNvGrpSpPr/>
          <p:nvPr/>
        </p:nvGrpSpPr>
        <p:grpSpPr>
          <a:xfrm>
            <a:off x="866088" y="863745"/>
            <a:ext cx="9738896" cy="3657600"/>
            <a:chOff x="3810000" y="3086100"/>
            <a:chExt cx="9738896" cy="36576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D6FCC88-9B3A-CDA9-F7FE-3890266BC575}"/>
                </a:ext>
              </a:extLst>
            </p:cNvPr>
            <p:cNvSpPr/>
            <p:nvPr/>
          </p:nvSpPr>
          <p:spPr>
            <a:xfrm>
              <a:off x="3810000" y="3086100"/>
              <a:ext cx="9738896" cy="3657600"/>
            </a:xfrm>
            <a:prstGeom prst="roundRect">
              <a:avLst/>
            </a:prstGeom>
            <a:noFill/>
            <a:ln>
              <a:solidFill>
                <a:srgbClr val="76E3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F44304-1AEA-17CE-0EB7-F8FD4B99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896" y="5197187"/>
              <a:ext cx="1676400" cy="1408176"/>
            </a:xfrm>
            <a:prstGeom prst="rect">
              <a:avLst/>
            </a:prstGeom>
          </p:spPr>
        </p:pic>
        <p:pic>
          <p:nvPicPr>
            <p:cNvPr id="24" name="Graphic 23" descr="Daily calendar with solid fill">
              <a:extLst>
                <a:ext uri="{FF2B5EF4-FFF2-40B4-BE49-F238E27FC236}">
                  <a16:creationId xmlns:a16="http://schemas.microsoft.com/office/drawing/2014/main" id="{3E655D02-1A26-D5D7-8FA8-AA92A0DF9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47256" y="4335803"/>
              <a:ext cx="390204" cy="3902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4F9DE1-53C4-545F-11DD-85236C5D73AA}"/>
                </a:ext>
              </a:extLst>
            </p:cNvPr>
            <p:cNvSpPr txBox="1"/>
            <p:nvPr/>
          </p:nvSpPr>
          <p:spPr>
            <a:xfrm>
              <a:off x="5021848" y="3511574"/>
              <a:ext cx="731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EC914"/>
                  </a:solidFill>
                  <a:latin typeface="Arial Rounded MT Bold" panose="020F0704030504030204" pitchFamily="34" charset="0"/>
                </a:rPr>
                <a:t>CARTEA DE VIZITA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CAB9EA-5E28-8DBA-DBD0-0BE24D6FE32A}"/>
                </a:ext>
              </a:extLst>
            </p:cNvPr>
            <p:cNvSpPr txBox="1"/>
            <p:nvPr/>
          </p:nvSpPr>
          <p:spPr>
            <a:xfrm>
              <a:off x="4932063" y="4356675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Durata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proiectului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 ani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9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luni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(31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martie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2021 – 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decembrie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2023</a:t>
              </a:r>
              <a:r>
                <a:rPr lang="en-US" dirty="0">
                  <a:latin typeface="Arial Rounded MT Bold" panose="020F0704030504030204" pitchFamily="34" charset="0"/>
                </a:rPr>
                <a:t>)</a:t>
              </a:r>
            </a:p>
          </p:txBody>
        </p:sp>
        <p:pic>
          <p:nvPicPr>
            <p:cNvPr id="28" name="Graphic 27" descr="Group of people with solid fill">
              <a:extLst>
                <a:ext uri="{FF2B5EF4-FFF2-40B4-BE49-F238E27FC236}">
                  <a16:creationId xmlns:a16="http://schemas.microsoft.com/office/drawing/2014/main" id="{F29E8C5E-2089-4641-A51E-2AF883F2F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47256" y="4794465"/>
              <a:ext cx="390204" cy="39020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30630C-8AAD-E059-6332-30CAE2D09B33}"/>
                </a:ext>
              </a:extLst>
            </p:cNvPr>
            <p:cNvSpPr txBox="1"/>
            <p:nvPr/>
          </p:nvSpPr>
          <p:spPr>
            <a:xfrm>
              <a:off x="4911037" y="480569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Grupul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tinta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28.211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persoane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pic>
          <p:nvPicPr>
            <p:cNvPr id="32" name="Graphic 31" descr="Money with solid fill">
              <a:extLst>
                <a:ext uri="{FF2B5EF4-FFF2-40B4-BE49-F238E27FC236}">
                  <a16:creationId xmlns:a16="http://schemas.microsoft.com/office/drawing/2014/main" id="{5F2AF992-984D-04E8-5800-A2FBC1284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42165" y="5257848"/>
              <a:ext cx="390204" cy="39020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CD78B4-1DA2-6ECE-D5C7-DD0B037F2CD1}"/>
                </a:ext>
              </a:extLst>
            </p:cNvPr>
            <p:cNvSpPr txBox="1"/>
            <p:nvPr/>
          </p:nvSpPr>
          <p:spPr>
            <a:xfrm>
              <a:off x="4911037" y="527872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Buget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 mil. EURO  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5F5D678-179D-1985-EE7F-C6E625844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38973" y="4877370"/>
              <a:ext cx="1543919" cy="15439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9CADE4-1E64-AB18-1F3E-C0DCAD850082}"/>
              </a:ext>
            </a:extLst>
          </p:cNvPr>
          <p:cNvSpPr txBox="1"/>
          <p:nvPr/>
        </p:nvSpPr>
        <p:spPr>
          <a:xfrm>
            <a:off x="10436921" y="228726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EC914"/>
                </a:solidFill>
                <a:latin typeface="Arial Rounded MT Bold" panose="020F0704030504030204" pitchFamily="34" charset="0"/>
              </a:rPr>
              <a:t>STRUCTURA PARTENERIATULUI</a:t>
            </a:r>
          </a:p>
        </p:txBody>
      </p:sp>
      <p:pic>
        <p:nvPicPr>
          <p:cNvPr id="4" name="Graphic 3" descr="Meeting with solid fill">
            <a:extLst>
              <a:ext uri="{FF2B5EF4-FFF2-40B4-BE49-F238E27FC236}">
                <a16:creationId xmlns:a16="http://schemas.microsoft.com/office/drawing/2014/main" id="{D4940A21-B3B9-2FC2-3F3B-E506AF492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14827" y="-198309"/>
            <a:ext cx="2959388" cy="29593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12CFBE-0497-9A09-9FBD-EA6AD351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98" y="5760983"/>
            <a:ext cx="3996263" cy="11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1093A2-5DA8-3790-AE2E-1AFEC6CB1A04}"/>
              </a:ext>
            </a:extLst>
          </p:cNvPr>
          <p:cNvSpPr txBox="1"/>
          <p:nvPr/>
        </p:nvSpPr>
        <p:spPr>
          <a:xfrm>
            <a:off x="11352017" y="287193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PARTENER 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8C340-44A1-5906-A172-D052A69466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89" y="5801420"/>
            <a:ext cx="2567969" cy="10445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C5F7340-135D-4E0E-17D4-4F0E73B9B3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97206" y="5764881"/>
            <a:ext cx="1162167" cy="1162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1B761D-E678-B20A-2E21-FF366F10B38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876" y="5628982"/>
            <a:ext cx="1467553" cy="1467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3EE83C-7E63-6AF8-5907-D5CF64E2AF62}"/>
              </a:ext>
            </a:extLst>
          </p:cNvPr>
          <p:cNvSpPr txBox="1"/>
          <p:nvPr/>
        </p:nvSpPr>
        <p:spPr>
          <a:xfrm>
            <a:off x="11328599" y="456050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Casa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Corpului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Didactic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Hunedoara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7A4C9F-F333-4CDC-FA1C-00871B5A4C7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332654" y="3241031"/>
            <a:ext cx="1523734" cy="1269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3E6BB6-35AF-C372-64D8-5FF586276C6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961" y="7500548"/>
            <a:ext cx="1276197" cy="1131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492CC0-2AD6-605E-E860-F65C21D5C95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99874" y="7499082"/>
            <a:ext cx="1471585" cy="1035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70B373-24FD-0DCD-FDA0-5B4110FB274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47143" y="7548504"/>
            <a:ext cx="1622375" cy="10355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39622B-0E3A-108B-CAE5-7B79E19F669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82259" y="7478602"/>
            <a:ext cx="1216980" cy="1012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32BD9B-2564-3F1A-AFB1-DD6A39B4196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61608" y="7482322"/>
            <a:ext cx="1125707" cy="1167921"/>
          </a:xfrm>
          <a:prstGeom prst="rect">
            <a:avLst/>
          </a:prstGeom>
        </p:spPr>
      </p:pic>
      <p:pic>
        <p:nvPicPr>
          <p:cNvPr id="18" name="!!Picture 2">
            <a:extLst>
              <a:ext uri="{FF2B5EF4-FFF2-40B4-BE49-F238E27FC236}">
                <a16:creationId xmlns:a16="http://schemas.microsoft.com/office/drawing/2014/main" id="{435C15D7-0F60-38A9-80FC-C518C3C6C87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36" y="5920016"/>
            <a:ext cx="2965003" cy="8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882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!!Group 41">
            <a:extLst>
              <a:ext uri="{FF2B5EF4-FFF2-40B4-BE49-F238E27FC236}">
                <a16:creationId xmlns:a16="http://schemas.microsoft.com/office/drawing/2014/main" id="{39AEE528-9BE3-6D46-9169-39D2A218E1A4}"/>
              </a:ext>
            </a:extLst>
          </p:cNvPr>
          <p:cNvGrpSpPr/>
          <p:nvPr/>
        </p:nvGrpSpPr>
        <p:grpSpPr>
          <a:xfrm>
            <a:off x="866088" y="863745"/>
            <a:ext cx="9738896" cy="3657600"/>
            <a:chOff x="3810000" y="3086100"/>
            <a:chExt cx="9738896" cy="36576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D6FCC88-9B3A-CDA9-F7FE-3890266BC575}"/>
                </a:ext>
              </a:extLst>
            </p:cNvPr>
            <p:cNvSpPr/>
            <p:nvPr/>
          </p:nvSpPr>
          <p:spPr>
            <a:xfrm>
              <a:off x="3810000" y="3086100"/>
              <a:ext cx="9738896" cy="3657600"/>
            </a:xfrm>
            <a:prstGeom prst="roundRect">
              <a:avLst/>
            </a:prstGeom>
            <a:noFill/>
            <a:ln>
              <a:solidFill>
                <a:srgbClr val="76E3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F44304-1AEA-17CE-0EB7-F8FD4B99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896" y="5197187"/>
              <a:ext cx="1676400" cy="1408176"/>
            </a:xfrm>
            <a:prstGeom prst="rect">
              <a:avLst/>
            </a:prstGeom>
          </p:spPr>
        </p:pic>
        <p:pic>
          <p:nvPicPr>
            <p:cNvPr id="24" name="Graphic 23" descr="Daily calendar with solid fill">
              <a:extLst>
                <a:ext uri="{FF2B5EF4-FFF2-40B4-BE49-F238E27FC236}">
                  <a16:creationId xmlns:a16="http://schemas.microsoft.com/office/drawing/2014/main" id="{3E655D02-1A26-D5D7-8FA8-AA92A0DF9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47256" y="4335803"/>
              <a:ext cx="390204" cy="3902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4F9DE1-53C4-545F-11DD-85236C5D73AA}"/>
                </a:ext>
              </a:extLst>
            </p:cNvPr>
            <p:cNvSpPr txBox="1"/>
            <p:nvPr/>
          </p:nvSpPr>
          <p:spPr>
            <a:xfrm>
              <a:off x="5021848" y="3511574"/>
              <a:ext cx="731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EC914"/>
                  </a:solidFill>
                  <a:latin typeface="Arial Rounded MT Bold" panose="020F0704030504030204" pitchFamily="34" charset="0"/>
                </a:rPr>
                <a:t>CARTEA DE VIZITA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CAB9EA-5E28-8DBA-DBD0-0BE24D6FE32A}"/>
                </a:ext>
              </a:extLst>
            </p:cNvPr>
            <p:cNvSpPr txBox="1"/>
            <p:nvPr/>
          </p:nvSpPr>
          <p:spPr>
            <a:xfrm>
              <a:off x="4932063" y="4356675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Durata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proiectului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 ani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9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luni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(31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martie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2021 – 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decembrie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2023</a:t>
              </a:r>
              <a:r>
                <a:rPr lang="en-US" dirty="0">
                  <a:latin typeface="Arial Rounded MT Bold" panose="020F0704030504030204" pitchFamily="34" charset="0"/>
                </a:rPr>
                <a:t>)</a:t>
              </a:r>
            </a:p>
          </p:txBody>
        </p:sp>
        <p:pic>
          <p:nvPicPr>
            <p:cNvPr id="28" name="Graphic 27" descr="Group of people with solid fill">
              <a:extLst>
                <a:ext uri="{FF2B5EF4-FFF2-40B4-BE49-F238E27FC236}">
                  <a16:creationId xmlns:a16="http://schemas.microsoft.com/office/drawing/2014/main" id="{F29E8C5E-2089-4641-A51E-2AF883F2F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47256" y="4794465"/>
              <a:ext cx="390204" cy="39020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30630C-8AAD-E059-6332-30CAE2D09B33}"/>
                </a:ext>
              </a:extLst>
            </p:cNvPr>
            <p:cNvSpPr txBox="1"/>
            <p:nvPr/>
          </p:nvSpPr>
          <p:spPr>
            <a:xfrm>
              <a:off x="4911037" y="480569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Grupul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tinta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28.211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persoane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pic>
          <p:nvPicPr>
            <p:cNvPr id="32" name="Graphic 31" descr="Money with solid fill">
              <a:extLst>
                <a:ext uri="{FF2B5EF4-FFF2-40B4-BE49-F238E27FC236}">
                  <a16:creationId xmlns:a16="http://schemas.microsoft.com/office/drawing/2014/main" id="{5F2AF992-984D-04E8-5800-A2FBC1284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42165" y="5257848"/>
              <a:ext cx="390204" cy="39020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CD78B4-1DA2-6ECE-D5C7-DD0B037F2CD1}"/>
                </a:ext>
              </a:extLst>
            </p:cNvPr>
            <p:cNvSpPr txBox="1"/>
            <p:nvPr/>
          </p:nvSpPr>
          <p:spPr>
            <a:xfrm>
              <a:off x="4911037" y="527872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Buget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 mil. EURO  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5F5D678-179D-1985-EE7F-C6E625844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38973" y="4877370"/>
              <a:ext cx="1543919" cy="15439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9CADE4-1E64-AB18-1F3E-C0DCAD850082}"/>
              </a:ext>
            </a:extLst>
          </p:cNvPr>
          <p:cNvSpPr txBox="1"/>
          <p:nvPr/>
        </p:nvSpPr>
        <p:spPr>
          <a:xfrm>
            <a:off x="10436921" y="228726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EC914"/>
                </a:solidFill>
                <a:latin typeface="Arial Rounded MT Bold" panose="020F0704030504030204" pitchFamily="34" charset="0"/>
              </a:rPr>
              <a:t>STRUCTURA PARTENERIATULUI</a:t>
            </a:r>
          </a:p>
        </p:txBody>
      </p:sp>
      <p:pic>
        <p:nvPicPr>
          <p:cNvPr id="4" name="Graphic 3" descr="Meeting with solid fill">
            <a:extLst>
              <a:ext uri="{FF2B5EF4-FFF2-40B4-BE49-F238E27FC236}">
                <a16:creationId xmlns:a16="http://schemas.microsoft.com/office/drawing/2014/main" id="{D4940A21-B3B9-2FC2-3F3B-E506AF492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14827" y="-198309"/>
            <a:ext cx="2959388" cy="29593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12CFBE-0497-9A09-9FBD-EA6AD351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98" y="5760983"/>
            <a:ext cx="3996263" cy="11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1093A2-5DA8-3790-AE2E-1AFEC6CB1A04}"/>
              </a:ext>
            </a:extLst>
          </p:cNvPr>
          <p:cNvSpPr txBox="1"/>
          <p:nvPr/>
        </p:nvSpPr>
        <p:spPr>
          <a:xfrm>
            <a:off x="11352017" y="287193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PARTENER 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11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8C340-44A1-5906-A172-D052A69466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89" y="5801420"/>
            <a:ext cx="2567969" cy="10445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C5F7340-135D-4E0E-17D4-4F0E73B9B3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97206" y="5764881"/>
            <a:ext cx="1162167" cy="1162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1B761D-E678-B20A-2E21-FF366F10B38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876" y="5628982"/>
            <a:ext cx="1467553" cy="1467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3EE83C-7E63-6AF8-5907-D5CF64E2AF62}"/>
              </a:ext>
            </a:extLst>
          </p:cNvPr>
          <p:cNvSpPr txBox="1"/>
          <p:nvPr/>
        </p:nvSpPr>
        <p:spPr>
          <a:xfrm>
            <a:off x="11328599" y="456050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Casa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Corpului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Didactic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„Spiru Haret” Iasi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DEDF90-B413-8CD1-7B59-441AE942CED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27807" y="3302728"/>
            <a:ext cx="1945680" cy="1100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FCE003-ECB9-8198-8513-B1EEB23295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961" y="7500548"/>
            <a:ext cx="1276197" cy="1131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243E51-D829-1E0A-A092-DA628A671BC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99874" y="7499082"/>
            <a:ext cx="1471585" cy="1035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3D46A0-D91B-00AE-3241-EC1648E6E5E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47143" y="7548504"/>
            <a:ext cx="1622375" cy="10355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B839F8-870F-3FBC-A72A-D4F3E3F7CF5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82259" y="7478602"/>
            <a:ext cx="1216980" cy="1012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EECAAF-11BC-1BC4-5926-0F4DFDC0289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24234" y="7399078"/>
            <a:ext cx="1419325" cy="11827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272CF2-D881-585D-5F7B-FB907097B83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61608" y="7482322"/>
            <a:ext cx="1125707" cy="1167921"/>
          </a:xfrm>
          <a:prstGeom prst="rect">
            <a:avLst/>
          </a:prstGeom>
        </p:spPr>
      </p:pic>
      <p:pic>
        <p:nvPicPr>
          <p:cNvPr id="19" name="!!Picture 2">
            <a:extLst>
              <a:ext uri="{FF2B5EF4-FFF2-40B4-BE49-F238E27FC236}">
                <a16:creationId xmlns:a16="http://schemas.microsoft.com/office/drawing/2014/main" id="{E3E13C40-03B8-F13E-5489-23B71E5ED1C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36" y="5920016"/>
            <a:ext cx="2965003" cy="8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474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!!Group 41">
            <a:extLst>
              <a:ext uri="{FF2B5EF4-FFF2-40B4-BE49-F238E27FC236}">
                <a16:creationId xmlns:a16="http://schemas.microsoft.com/office/drawing/2014/main" id="{39AEE528-9BE3-6D46-9169-39D2A218E1A4}"/>
              </a:ext>
            </a:extLst>
          </p:cNvPr>
          <p:cNvGrpSpPr/>
          <p:nvPr/>
        </p:nvGrpSpPr>
        <p:grpSpPr>
          <a:xfrm>
            <a:off x="866088" y="863745"/>
            <a:ext cx="9738896" cy="3657600"/>
            <a:chOff x="3810000" y="3086100"/>
            <a:chExt cx="9738896" cy="36576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D6FCC88-9B3A-CDA9-F7FE-3890266BC575}"/>
                </a:ext>
              </a:extLst>
            </p:cNvPr>
            <p:cNvSpPr/>
            <p:nvPr/>
          </p:nvSpPr>
          <p:spPr>
            <a:xfrm>
              <a:off x="3810000" y="3086100"/>
              <a:ext cx="9738896" cy="3657600"/>
            </a:xfrm>
            <a:prstGeom prst="roundRect">
              <a:avLst/>
            </a:prstGeom>
            <a:noFill/>
            <a:ln>
              <a:solidFill>
                <a:srgbClr val="76E3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F44304-1AEA-17CE-0EB7-F8FD4B99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896" y="5197187"/>
              <a:ext cx="1676400" cy="1408176"/>
            </a:xfrm>
            <a:prstGeom prst="rect">
              <a:avLst/>
            </a:prstGeom>
          </p:spPr>
        </p:pic>
        <p:pic>
          <p:nvPicPr>
            <p:cNvPr id="24" name="Graphic 23" descr="Daily calendar with solid fill">
              <a:extLst>
                <a:ext uri="{FF2B5EF4-FFF2-40B4-BE49-F238E27FC236}">
                  <a16:creationId xmlns:a16="http://schemas.microsoft.com/office/drawing/2014/main" id="{3E655D02-1A26-D5D7-8FA8-AA92A0DF9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47256" y="4335803"/>
              <a:ext cx="390204" cy="3902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4F9DE1-53C4-545F-11DD-85236C5D73AA}"/>
                </a:ext>
              </a:extLst>
            </p:cNvPr>
            <p:cNvSpPr txBox="1"/>
            <p:nvPr/>
          </p:nvSpPr>
          <p:spPr>
            <a:xfrm>
              <a:off x="5021848" y="3511574"/>
              <a:ext cx="731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EC914"/>
                  </a:solidFill>
                  <a:latin typeface="Arial Rounded MT Bold" panose="020F0704030504030204" pitchFamily="34" charset="0"/>
                </a:rPr>
                <a:t>CARTEA DE VIZITA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CAB9EA-5E28-8DBA-DBD0-0BE24D6FE32A}"/>
                </a:ext>
              </a:extLst>
            </p:cNvPr>
            <p:cNvSpPr txBox="1"/>
            <p:nvPr/>
          </p:nvSpPr>
          <p:spPr>
            <a:xfrm>
              <a:off x="4932063" y="4356675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Durata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proiectului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 ani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9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luni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(31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martie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2021 – 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decembrie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2023</a:t>
              </a:r>
              <a:r>
                <a:rPr lang="en-US" dirty="0">
                  <a:latin typeface="Arial Rounded MT Bold" panose="020F0704030504030204" pitchFamily="34" charset="0"/>
                </a:rPr>
                <a:t>)</a:t>
              </a:r>
            </a:p>
          </p:txBody>
        </p:sp>
        <p:pic>
          <p:nvPicPr>
            <p:cNvPr id="28" name="Graphic 27" descr="Group of people with solid fill">
              <a:extLst>
                <a:ext uri="{FF2B5EF4-FFF2-40B4-BE49-F238E27FC236}">
                  <a16:creationId xmlns:a16="http://schemas.microsoft.com/office/drawing/2014/main" id="{F29E8C5E-2089-4641-A51E-2AF883F2F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47256" y="4794465"/>
              <a:ext cx="390204" cy="39020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30630C-8AAD-E059-6332-30CAE2D09B33}"/>
                </a:ext>
              </a:extLst>
            </p:cNvPr>
            <p:cNvSpPr txBox="1"/>
            <p:nvPr/>
          </p:nvSpPr>
          <p:spPr>
            <a:xfrm>
              <a:off x="4911037" y="480569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Grupul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tinta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28.211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persoane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pic>
          <p:nvPicPr>
            <p:cNvPr id="32" name="Graphic 31" descr="Money with solid fill">
              <a:extLst>
                <a:ext uri="{FF2B5EF4-FFF2-40B4-BE49-F238E27FC236}">
                  <a16:creationId xmlns:a16="http://schemas.microsoft.com/office/drawing/2014/main" id="{5F2AF992-984D-04E8-5800-A2FBC1284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42165" y="5257848"/>
              <a:ext cx="390204" cy="39020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CD78B4-1DA2-6ECE-D5C7-DD0B037F2CD1}"/>
                </a:ext>
              </a:extLst>
            </p:cNvPr>
            <p:cNvSpPr txBox="1"/>
            <p:nvPr/>
          </p:nvSpPr>
          <p:spPr>
            <a:xfrm>
              <a:off x="4911037" y="527872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Buget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 mil. EURO  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5F5D678-179D-1985-EE7F-C6E625844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38973" y="4877370"/>
              <a:ext cx="1543919" cy="15439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9CADE4-1E64-AB18-1F3E-C0DCAD850082}"/>
              </a:ext>
            </a:extLst>
          </p:cNvPr>
          <p:cNvSpPr txBox="1"/>
          <p:nvPr/>
        </p:nvSpPr>
        <p:spPr>
          <a:xfrm>
            <a:off x="10436921" y="228726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EC914"/>
                </a:solidFill>
                <a:latin typeface="Arial Rounded MT Bold" panose="020F0704030504030204" pitchFamily="34" charset="0"/>
              </a:rPr>
              <a:t>STRUCTURA PARTENERIATULUI</a:t>
            </a:r>
          </a:p>
        </p:txBody>
      </p:sp>
      <p:pic>
        <p:nvPicPr>
          <p:cNvPr id="4" name="Graphic 3" descr="Meeting with solid fill">
            <a:extLst>
              <a:ext uri="{FF2B5EF4-FFF2-40B4-BE49-F238E27FC236}">
                <a16:creationId xmlns:a16="http://schemas.microsoft.com/office/drawing/2014/main" id="{D4940A21-B3B9-2FC2-3F3B-E506AF492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14827" y="-198309"/>
            <a:ext cx="2959388" cy="29593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12CFBE-0497-9A09-9FBD-EA6AD351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98" y="5760983"/>
            <a:ext cx="3996263" cy="11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1093A2-5DA8-3790-AE2E-1AFEC6CB1A04}"/>
              </a:ext>
            </a:extLst>
          </p:cNvPr>
          <p:cNvSpPr txBox="1"/>
          <p:nvPr/>
        </p:nvSpPr>
        <p:spPr>
          <a:xfrm>
            <a:off x="11352017" y="287193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PARTENER 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12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8C340-44A1-5906-A172-D052A69466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89" y="5801420"/>
            <a:ext cx="2567969" cy="10445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C5F7340-135D-4E0E-17D4-4F0E73B9B3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97206" y="5764881"/>
            <a:ext cx="1162167" cy="1162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1B761D-E678-B20A-2E21-FF366F10B38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876" y="5628982"/>
            <a:ext cx="1467553" cy="1467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3EE83C-7E63-6AF8-5907-D5CF64E2AF62}"/>
              </a:ext>
            </a:extLst>
          </p:cNvPr>
          <p:cNvSpPr txBox="1"/>
          <p:nvPr/>
        </p:nvSpPr>
        <p:spPr>
          <a:xfrm>
            <a:off x="11328599" y="456050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Casa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Corpului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Didactic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Ilfov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20E40E-629E-D571-4A68-921E6432C5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425209" y="3230595"/>
            <a:ext cx="1293180" cy="11978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199AEA-2703-9971-6D6A-461A00AC1E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961" y="7500548"/>
            <a:ext cx="1276197" cy="11314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9F8F85D-C32F-068F-14FD-2A115AFA6D3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99874" y="7499082"/>
            <a:ext cx="1471585" cy="10355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7658867-7A91-EE8F-3EE1-18EF6CA4591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47143" y="7548504"/>
            <a:ext cx="1622375" cy="10355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97D6FE-777B-6E52-FECC-A7896D6CEF9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82259" y="7478602"/>
            <a:ext cx="1216980" cy="10120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095693D-1B70-808A-82E1-89DD9FC8419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24234" y="7399078"/>
            <a:ext cx="1419325" cy="118277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A9B95C7-3BF7-3B1C-5E27-51E7C6E12EC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834092" y="7435033"/>
            <a:ext cx="2110302" cy="119398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E1576FE-638E-16C5-7E72-DEF97438428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61608" y="7482322"/>
            <a:ext cx="1125707" cy="1167921"/>
          </a:xfrm>
          <a:prstGeom prst="rect">
            <a:avLst/>
          </a:prstGeom>
        </p:spPr>
      </p:pic>
      <p:pic>
        <p:nvPicPr>
          <p:cNvPr id="44" name="!!Picture 2">
            <a:extLst>
              <a:ext uri="{FF2B5EF4-FFF2-40B4-BE49-F238E27FC236}">
                <a16:creationId xmlns:a16="http://schemas.microsoft.com/office/drawing/2014/main" id="{21690D8B-1F2A-50BB-B81A-5112703AB6C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36" y="5920016"/>
            <a:ext cx="2965003" cy="8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713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!!Group 41">
            <a:extLst>
              <a:ext uri="{FF2B5EF4-FFF2-40B4-BE49-F238E27FC236}">
                <a16:creationId xmlns:a16="http://schemas.microsoft.com/office/drawing/2014/main" id="{39AEE528-9BE3-6D46-9169-39D2A218E1A4}"/>
              </a:ext>
            </a:extLst>
          </p:cNvPr>
          <p:cNvGrpSpPr/>
          <p:nvPr/>
        </p:nvGrpSpPr>
        <p:grpSpPr>
          <a:xfrm>
            <a:off x="866088" y="863745"/>
            <a:ext cx="9738896" cy="3657600"/>
            <a:chOff x="3810000" y="3086100"/>
            <a:chExt cx="9738896" cy="36576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D6FCC88-9B3A-CDA9-F7FE-3890266BC575}"/>
                </a:ext>
              </a:extLst>
            </p:cNvPr>
            <p:cNvSpPr/>
            <p:nvPr/>
          </p:nvSpPr>
          <p:spPr>
            <a:xfrm>
              <a:off x="3810000" y="3086100"/>
              <a:ext cx="9738896" cy="3657600"/>
            </a:xfrm>
            <a:prstGeom prst="roundRect">
              <a:avLst/>
            </a:prstGeom>
            <a:noFill/>
            <a:ln>
              <a:solidFill>
                <a:srgbClr val="76E3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F44304-1AEA-17CE-0EB7-F8FD4B99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896" y="5197187"/>
              <a:ext cx="1676400" cy="1408176"/>
            </a:xfrm>
            <a:prstGeom prst="rect">
              <a:avLst/>
            </a:prstGeom>
          </p:spPr>
        </p:pic>
        <p:pic>
          <p:nvPicPr>
            <p:cNvPr id="24" name="Graphic 23" descr="Daily calendar with solid fill">
              <a:extLst>
                <a:ext uri="{FF2B5EF4-FFF2-40B4-BE49-F238E27FC236}">
                  <a16:creationId xmlns:a16="http://schemas.microsoft.com/office/drawing/2014/main" id="{3E655D02-1A26-D5D7-8FA8-AA92A0DF9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47256" y="4335803"/>
              <a:ext cx="390204" cy="3902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4F9DE1-53C4-545F-11DD-85236C5D73AA}"/>
                </a:ext>
              </a:extLst>
            </p:cNvPr>
            <p:cNvSpPr txBox="1"/>
            <p:nvPr/>
          </p:nvSpPr>
          <p:spPr>
            <a:xfrm>
              <a:off x="5021848" y="3511574"/>
              <a:ext cx="731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EC914"/>
                  </a:solidFill>
                  <a:latin typeface="Arial Rounded MT Bold" panose="020F0704030504030204" pitchFamily="34" charset="0"/>
                </a:rPr>
                <a:t>CARTEA DE VIZITA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CAB9EA-5E28-8DBA-DBD0-0BE24D6FE32A}"/>
                </a:ext>
              </a:extLst>
            </p:cNvPr>
            <p:cNvSpPr txBox="1"/>
            <p:nvPr/>
          </p:nvSpPr>
          <p:spPr>
            <a:xfrm>
              <a:off x="4932063" y="4356675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Durata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proiectului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 ani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9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luni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(31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martie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2021 – 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decembrie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2023</a:t>
              </a:r>
              <a:r>
                <a:rPr lang="en-US" dirty="0">
                  <a:latin typeface="Arial Rounded MT Bold" panose="020F0704030504030204" pitchFamily="34" charset="0"/>
                </a:rPr>
                <a:t>)</a:t>
              </a:r>
            </a:p>
          </p:txBody>
        </p:sp>
        <p:pic>
          <p:nvPicPr>
            <p:cNvPr id="28" name="Graphic 27" descr="Group of people with solid fill">
              <a:extLst>
                <a:ext uri="{FF2B5EF4-FFF2-40B4-BE49-F238E27FC236}">
                  <a16:creationId xmlns:a16="http://schemas.microsoft.com/office/drawing/2014/main" id="{F29E8C5E-2089-4641-A51E-2AF883F2F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47256" y="4794465"/>
              <a:ext cx="390204" cy="39020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30630C-8AAD-E059-6332-30CAE2D09B33}"/>
                </a:ext>
              </a:extLst>
            </p:cNvPr>
            <p:cNvSpPr txBox="1"/>
            <p:nvPr/>
          </p:nvSpPr>
          <p:spPr>
            <a:xfrm>
              <a:off x="4911037" y="480569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Grupul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tinta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28.211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persoane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pic>
          <p:nvPicPr>
            <p:cNvPr id="32" name="Graphic 31" descr="Money with solid fill">
              <a:extLst>
                <a:ext uri="{FF2B5EF4-FFF2-40B4-BE49-F238E27FC236}">
                  <a16:creationId xmlns:a16="http://schemas.microsoft.com/office/drawing/2014/main" id="{5F2AF992-984D-04E8-5800-A2FBC1284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42165" y="5257848"/>
              <a:ext cx="390204" cy="39020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CD78B4-1DA2-6ECE-D5C7-DD0B037F2CD1}"/>
                </a:ext>
              </a:extLst>
            </p:cNvPr>
            <p:cNvSpPr txBox="1"/>
            <p:nvPr/>
          </p:nvSpPr>
          <p:spPr>
            <a:xfrm>
              <a:off x="4911037" y="527872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Buget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 mil. EURO  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5F5D678-179D-1985-EE7F-C6E625844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38973" y="4877370"/>
              <a:ext cx="1543919" cy="15439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9CADE4-1E64-AB18-1F3E-C0DCAD850082}"/>
              </a:ext>
            </a:extLst>
          </p:cNvPr>
          <p:cNvSpPr txBox="1"/>
          <p:nvPr/>
        </p:nvSpPr>
        <p:spPr>
          <a:xfrm>
            <a:off x="10436921" y="228726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EC914"/>
                </a:solidFill>
                <a:latin typeface="Arial Rounded MT Bold" panose="020F0704030504030204" pitchFamily="34" charset="0"/>
              </a:rPr>
              <a:t>STRUCTURA PARTENERIATULUI</a:t>
            </a:r>
          </a:p>
        </p:txBody>
      </p:sp>
      <p:pic>
        <p:nvPicPr>
          <p:cNvPr id="4" name="Graphic 3" descr="Meeting with solid fill">
            <a:extLst>
              <a:ext uri="{FF2B5EF4-FFF2-40B4-BE49-F238E27FC236}">
                <a16:creationId xmlns:a16="http://schemas.microsoft.com/office/drawing/2014/main" id="{D4940A21-B3B9-2FC2-3F3B-E506AF492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14827" y="-198309"/>
            <a:ext cx="2959388" cy="29593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12CFBE-0497-9A09-9FBD-EA6AD351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98" y="5760983"/>
            <a:ext cx="3996263" cy="11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1093A2-5DA8-3790-AE2E-1AFEC6CB1A04}"/>
              </a:ext>
            </a:extLst>
          </p:cNvPr>
          <p:cNvSpPr txBox="1"/>
          <p:nvPr/>
        </p:nvSpPr>
        <p:spPr>
          <a:xfrm>
            <a:off x="11352017" y="287193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PARTENER 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13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8C340-44A1-5906-A172-D052A69466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89" y="5801420"/>
            <a:ext cx="2567969" cy="10445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C5F7340-135D-4E0E-17D4-4F0E73B9B3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97206" y="5764881"/>
            <a:ext cx="1162167" cy="1162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1B761D-E678-B20A-2E21-FF366F10B38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876" y="5628982"/>
            <a:ext cx="1467553" cy="1467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3EE83C-7E63-6AF8-5907-D5CF64E2AF62}"/>
              </a:ext>
            </a:extLst>
          </p:cNvPr>
          <p:cNvSpPr txBox="1"/>
          <p:nvPr/>
        </p:nvSpPr>
        <p:spPr>
          <a:xfrm>
            <a:off x="11328599" y="456050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Casa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Corpului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Didactic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Mures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A97C31E-F14C-4A4A-46D2-4687A03C895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387718" y="3321047"/>
            <a:ext cx="1368162" cy="1159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925052-9EE4-2712-E06F-CE578C30C1D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961" y="7500548"/>
            <a:ext cx="1276197" cy="1131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42575F-9A76-BF85-482B-920DE823DDD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99874" y="7499082"/>
            <a:ext cx="1471585" cy="1035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ED2DC7-AF51-194C-8057-2FCD768457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47143" y="7548504"/>
            <a:ext cx="1622375" cy="10355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1F5798-6DAE-30E6-96BE-E7690E63F89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82259" y="7478602"/>
            <a:ext cx="1216980" cy="1012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C6856C-A9DB-2CF6-1C76-3673DE8A3AC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24234" y="7399078"/>
            <a:ext cx="1419325" cy="11827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D18FCD-14DE-8076-200B-20C8DBE6145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834092" y="7435033"/>
            <a:ext cx="2110302" cy="11939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A0DAF6-BA87-121A-CF49-46076D1881D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589387" y="7385664"/>
            <a:ext cx="1293180" cy="11978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3A36A5-329B-F32F-16C4-7263074C59E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761608" y="7482322"/>
            <a:ext cx="1125707" cy="1167921"/>
          </a:xfrm>
          <a:prstGeom prst="rect">
            <a:avLst/>
          </a:prstGeom>
        </p:spPr>
      </p:pic>
      <p:pic>
        <p:nvPicPr>
          <p:cNvPr id="20" name="!!Picture 2">
            <a:extLst>
              <a:ext uri="{FF2B5EF4-FFF2-40B4-BE49-F238E27FC236}">
                <a16:creationId xmlns:a16="http://schemas.microsoft.com/office/drawing/2014/main" id="{E6DAB7A6-81B2-8DAF-B6B1-E653EC4AD39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36" y="5920016"/>
            <a:ext cx="2965003" cy="8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807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!!Group 41">
            <a:extLst>
              <a:ext uri="{FF2B5EF4-FFF2-40B4-BE49-F238E27FC236}">
                <a16:creationId xmlns:a16="http://schemas.microsoft.com/office/drawing/2014/main" id="{39AEE528-9BE3-6D46-9169-39D2A218E1A4}"/>
              </a:ext>
            </a:extLst>
          </p:cNvPr>
          <p:cNvGrpSpPr/>
          <p:nvPr/>
        </p:nvGrpSpPr>
        <p:grpSpPr>
          <a:xfrm>
            <a:off x="866088" y="863745"/>
            <a:ext cx="9738896" cy="3657600"/>
            <a:chOff x="3810000" y="3086100"/>
            <a:chExt cx="9738896" cy="36576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D6FCC88-9B3A-CDA9-F7FE-3890266BC575}"/>
                </a:ext>
              </a:extLst>
            </p:cNvPr>
            <p:cNvSpPr/>
            <p:nvPr/>
          </p:nvSpPr>
          <p:spPr>
            <a:xfrm>
              <a:off x="3810000" y="3086100"/>
              <a:ext cx="9738896" cy="3657600"/>
            </a:xfrm>
            <a:prstGeom prst="roundRect">
              <a:avLst/>
            </a:prstGeom>
            <a:noFill/>
            <a:ln>
              <a:solidFill>
                <a:srgbClr val="76E3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F44304-1AEA-17CE-0EB7-F8FD4B99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896" y="5197187"/>
              <a:ext cx="1676400" cy="1408176"/>
            </a:xfrm>
            <a:prstGeom prst="rect">
              <a:avLst/>
            </a:prstGeom>
          </p:spPr>
        </p:pic>
        <p:pic>
          <p:nvPicPr>
            <p:cNvPr id="24" name="Graphic 23" descr="Daily calendar with solid fill">
              <a:extLst>
                <a:ext uri="{FF2B5EF4-FFF2-40B4-BE49-F238E27FC236}">
                  <a16:creationId xmlns:a16="http://schemas.microsoft.com/office/drawing/2014/main" id="{3E655D02-1A26-D5D7-8FA8-AA92A0DF9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47256" y="4335803"/>
              <a:ext cx="390204" cy="3902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4F9DE1-53C4-545F-11DD-85236C5D73AA}"/>
                </a:ext>
              </a:extLst>
            </p:cNvPr>
            <p:cNvSpPr txBox="1"/>
            <p:nvPr/>
          </p:nvSpPr>
          <p:spPr>
            <a:xfrm>
              <a:off x="5021848" y="3511574"/>
              <a:ext cx="731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EC914"/>
                  </a:solidFill>
                  <a:latin typeface="Arial Rounded MT Bold" panose="020F0704030504030204" pitchFamily="34" charset="0"/>
                </a:rPr>
                <a:t>CARTEA DE VIZITA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CAB9EA-5E28-8DBA-DBD0-0BE24D6FE32A}"/>
                </a:ext>
              </a:extLst>
            </p:cNvPr>
            <p:cNvSpPr txBox="1"/>
            <p:nvPr/>
          </p:nvSpPr>
          <p:spPr>
            <a:xfrm>
              <a:off x="4932063" y="4356675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Durata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proiectului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 ani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9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luni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(31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martie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2021 – 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decembrie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2023</a:t>
              </a:r>
              <a:r>
                <a:rPr lang="en-US" dirty="0">
                  <a:latin typeface="Arial Rounded MT Bold" panose="020F0704030504030204" pitchFamily="34" charset="0"/>
                </a:rPr>
                <a:t>)</a:t>
              </a:r>
            </a:p>
          </p:txBody>
        </p:sp>
        <p:pic>
          <p:nvPicPr>
            <p:cNvPr id="28" name="Graphic 27" descr="Group of people with solid fill">
              <a:extLst>
                <a:ext uri="{FF2B5EF4-FFF2-40B4-BE49-F238E27FC236}">
                  <a16:creationId xmlns:a16="http://schemas.microsoft.com/office/drawing/2014/main" id="{F29E8C5E-2089-4641-A51E-2AF883F2F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47256" y="4794465"/>
              <a:ext cx="390204" cy="39020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30630C-8AAD-E059-6332-30CAE2D09B33}"/>
                </a:ext>
              </a:extLst>
            </p:cNvPr>
            <p:cNvSpPr txBox="1"/>
            <p:nvPr/>
          </p:nvSpPr>
          <p:spPr>
            <a:xfrm>
              <a:off x="4911037" y="480569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Grupul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tinta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28.211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persoane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pic>
          <p:nvPicPr>
            <p:cNvPr id="32" name="Graphic 31" descr="Money with solid fill">
              <a:extLst>
                <a:ext uri="{FF2B5EF4-FFF2-40B4-BE49-F238E27FC236}">
                  <a16:creationId xmlns:a16="http://schemas.microsoft.com/office/drawing/2014/main" id="{5F2AF992-984D-04E8-5800-A2FBC1284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42165" y="5257848"/>
              <a:ext cx="390204" cy="39020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CD78B4-1DA2-6ECE-D5C7-DD0B037F2CD1}"/>
                </a:ext>
              </a:extLst>
            </p:cNvPr>
            <p:cNvSpPr txBox="1"/>
            <p:nvPr/>
          </p:nvSpPr>
          <p:spPr>
            <a:xfrm>
              <a:off x="4911037" y="527872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Buget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 mil. EURO  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5F5D678-179D-1985-EE7F-C6E625844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38973" y="4877370"/>
              <a:ext cx="1543919" cy="15439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9CADE4-1E64-AB18-1F3E-C0DCAD850082}"/>
              </a:ext>
            </a:extLst>
          </p:cNvPr>
          <p:cNvSpPr txBox="1"/>
          <p:nvPr/>
        </p:nvSpPr>
        <p:spPr>
          <a:xfrm>
            <a:off x="10436921" y="228726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EC914"/>
                </a:solidFill>
                <a:latin typeface="Arial Rounded MT Bold" panose="020F0704030504030204" pitchFamily="34" charset="0"/>
              </a:rPr>
              <a:t>STRUCTURA PARTENERIATULUI</a:t>
            </a:r>
          </a:p>
        </p:txBody>
      </p:sp>
      <p:pic>
        <p:nvPicPr>
          <p:cNvPr id="4" name="Graphic 3" descr="Meeting with solid fill">
            <a:extLst>
              <a:ext uri="{FF2B5EF4-FFF2-40B4-BE49-F238E27FC236}">
                <a16:creationId xmlns:a16="http://schemas.microsoft.com/office/drawing/2014/main" id="{D4940A21-B3B9-2FC2-3F3B-E506AF492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14827" y="-198309"/>
            <a:ext cx="2959388" cy="29593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12CFBE-0497-9A09-9FBD-EA6AD351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98" y="5760983"/>
            <a:ext cx="3996263" cy="11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1093A2-5DA8-3790-AE2E-1AFEC6CB1A04}"/>
              </a:ext>
            </a:extLst>
          </p:cNvPr>
          <p:cNvSpPr txBox="1"/>
          <p:nvPr/>
        </p:nvSpPr>
        <p:spPr>
          <a:xfrm>
            <a:off x="11352017" y="287193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PARTENER 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14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8C340-44A1-5906-A172-D052A69466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89" y="5801420"/>
            <a:ext cx="2567969" cy="10445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C5F7340-135D-4E0E-17D4-4F0E73B9B3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97206" y="5764881"/>
            <a:ext cx="1162167" cy="1162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1B761D-E678-B20A-2E21-FF366F10B38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876" y="5628982"/>
            <a:ext cx="1467553" cy="1467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3EE83C-7E63-6AF8-5907-D5CF64E2AF62}"/>
              </a:ext>
            </a:extLst>
          </p:cNvPr>
          <p:cNvSpPr txBox="1"/>
          <p:nvPr/>
        </p:nvSpPr>
        <p:spPr>
          <a:xfrm>
            <a:off x="11328599" y="456050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Casa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Corpului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Didactic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Prahova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517A085-92D9-42EF-A493-CE140786FD8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438901" y="3299593"/>
            <a:ext cx="1325514" cy="11235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9D69BD-21A0-5265-7D66-6AD05D9EC2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961" y="7500548"/>
            <a:ext cx="1276197" cy="113147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D121AA0-2D34-7E04-BE59-57D5B4A28C5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99874" y="7499082"/>
            <a:ext cx="1471585" cy="103555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A0B5A45-E8FF-4700-B24E-EC4F9A2E163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47143" y="7548504"/>
            <a:ext cx="1622375" cy="10355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FAFE6A8-92F0-F2D4-FAF3-247EBAEC2A4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82259" y="7478602"/>
            <a:ext cx="1216980" cy="101201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1722316-2A7D-4DFA-F5B2-715AE29899B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24234" y="7399078"/>
            <a:ext cx="1419325" cy="118277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FDDED37-B966-474D-55CB-C336C45ECC8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834092" y="7435033"/>
            <a:ext cx="2110302" cy="119398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D9A5F3D-67A5-8888-72D1-95425323036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589387" y="7385664"/>
            <a:ext cx="1293180" cy="119789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1913D66-DDB4-F38A-5F1B-A7FC7AC4B5B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25899" y="8770060"/>
            <a:ext cx="1368162" cy="115967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F5D1295-766A-0A0E-347D-B682AD30CC7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61608" y="7482322"/>
            <a:ext cx="1125707" cy="1167921"/>
          </a:xfrm>
          <a:prstGeom prst="rect">
            <a:avLst/>
          </a:prstGeom>
        </p:spPr>
      </p:pic>
      <p:pic>
        <p:nvPicPr>
          <p:cNvPr id="50" name="!!Picture 2">
            <a:extLst>
              <a:ext uri="{FF2B5EF4-FFF2-40B4-BE49-F238E27FC236}">
                <a16:creationId xmlns:a16="http://schemas.microsoft.com/office/drawing/2014/main" id="{0702983C-74E7-1036-27A4-B90DC797B88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36" y="5920016"/>
            <a:ext cx="2965003" cy="8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845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75239">
            <a:off x="-2129388" y="-1634515"/>
            <a:ext cx="11421388" cy="1104759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5239">
            <a:off x="343443" y="-1311445"/>
            <a:ext cx="10724223" cy="10373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BF9AAF-83B1-EE37-268B-61BB820647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172" y="4617369"/>
            <a:ext cx="4697150" cy="39456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683376-2F5B-15D0-4811-14EADCBD50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7" y="1724025"/>
            <a:ext cx="9753600" cy="68389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" name="!!prof_shape"/>
          <p:cNvSpPr txBox="1"/>
          <p:nvPr/>
        </p:nvSpPr>
        <p:spPr>
          <a:xfrm>
            <a:off x="5404148" y="1321702"/>
            <a:ext cx="7479703" cy="6142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49"/>
              </a:lnSpc>
            </a:pPr>
            <a:r>
              <a:rPr lang="en-US" sz="14500" b="1" i="1" spc="50" dirty="0">
                <a:ln w="9525" cmpd="sng">
                  <a:solidFill>
                    <a:srgbClr val="76E3DE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PROF</a:t>
            </a:r>
            <a:endParaRPr lang="ro-RO" sz="14500" b="1" i="1" dirty="0">
              <a:ln>
                <a:solidFill>
                  <a:srgbClr val="76E3DE"/>
                </a:solidFill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15950"/>
              </a:lnSpc>
            </a:pPr>
            <a:endParaRPr lang="ro-RO" sz="14500" b="1" dirty="0">
              <a:solidFill>
                <a:srgbClr val="7ED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15950"/>
              </a:lnSpc>
            </a:pPr>
            <a:endParaRPr lang="ro-RO" sz="14500" b="1" dirty="0">
              <a:solidFill>
                <a:srgbClr val="7ED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ABAF35-F54F-98A7-1A03-DCC15C10E0FE}"/>
              </a:ext>
            </a:extLst>
          </p:cNvPr>
          <p:cNvSpPr/>
          <p:nvPr/>
        </p:nvSpPr>
        <p:spPr>
          <a:xfrm>
            <a:off x="11517196" y="2292922"/>
            <a:ext cx="4893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ESIONALIZAREA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8D1C1A-E7E5-49C9-9A2F-FC6D98964BEB}"/>
              </a:ext>
            </a:extLst>
          </p:cNvPr>
          <p:cNvSpPr/>
          <p:nvPr/>
        </p:nvSpPr>
        <p:spPr>
          <a:xfrm>
            <a:off x="7848600" y="3167007"/>
            <a:ext cx="83981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CARIEREI DIDACTICE</a:t>
            </a:r>
          </a:p>
        </p:txBody>
      </p:sp>
    </p:spTree>
    <p:extLst>
      <p:ext uri="{BB962C8B-B14F-4D97-AF65-F5344CB8AC3E}">
        <p14:creationId xmlns:p14="http://schemas.microsoft.com/office/powerpoint/2010/main" val="1297418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Word"/>
      </p:transition>
    </mc:Choice>
    <mc:Fallback xmlns="">
      <p:transition spd="slow" advClick="0" advTm="1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!!Group 41">
            <a:extLst>
              <a:ext uri="{FF2B5EF4-FFF2-40B4-BE49-F238E27FC236}">
                <a16:creationId xmlns:a16="http://schemas.microsoft.com/office/drawing/2014/main" id="{39AEE528-9BE3-6D46-9169-39D2A218E1A4}"/>
              </a:ext>
            </a:extLst>
          </p:cNvPr>
          <p:cNvGrpSpPr/>
          <p:nvPr/>
        </p:nvGrpSpPr>
        <p:grpSpPr>
          <a:xfrm>
            <a:off x="866088" y="863745"/>
            <a:ext cx="9738896" cy="3657600"/>
            <a:chOff x="3810000" y="3086100"/>
            <a:chExt cx="9738896" cy="36576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D6FCC88-9B3A-CDA9-F7FE-3890266BC575}"/>
                </a:ext>
              </a:extLst>
            </p:cNvPr>
            <p:cNvSpPr/>
            <p:nvPr/>
          </p:nvSpPr>
          <p:spPr>
            <a:xfrm>
              <a:off x="3810000" y="3086100"/>
              <a:ext cx="9738896" cy="3657600"/>
            </a:xfrm>
            <a:prstGeom prst="roundRect">
              <a:avLst/>
            </a:prstGeom>
            <a:noFill/>
            <a:ln>
              <a:solidFill>
                <a:srgbClr val="76E3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F44304-1AEA-17CE-0EB7-F8FD4B99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896" y="5197187"/>
              <a:ext cx="1676400" cy="1408176"/>
            </a:xfrm>
            <a:prstGeom prst="rect">
              <a:avLst/>
            </a:prstGeom>
          </p:spPr>
        </p:pic>
        <p:pic>
          <p:nvPicPr>
            <p:cNvPr id="24" name="Graphic 23" descr="Daily calendar with solid fill">
              <a:extLst>
                <a:ext uri="{FF2B5EF4-FFF2-40B4-BE49-F238E27FC236}">
                  <a16:creationId xmlns:a16="http://schemas.microsoft.com/office/drawing/2014/main" id="{3E655D02-1A26-D5D7-8FA8-AA92A0DF9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47256" y="4335803"/>
              <a:ext cx="390204" cy="3902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4F9DE1-53C4-545F-11DD-85236C5D73AA}"/>
                </a:ext>
              </a:extLst>
            </p:cNvPr>
            <p:cNvSpPr txBox="1"/>
            <p:nvPr/>
          </p:nvSpPr>
          <p:spPr>
            <a:xfrm>
              <a:off x="5021848" y="3511574"/>
              <a:ext cx="731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EC914"/>
                  </a:solidFill>
                  <a:latin typeface="Arial Rounded MT Bold" panose="020F0704030504030204" pitchFamily="34" charset="0"/>
                </a:rPr>
                <a:t>CARTEA DE VIZITA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CAB9EA-5E28-8DBA-DBD0-0BE24D6FE32A}"/>
                </a:ext>
              </a:extLst>
            </p:cNvPr>
            <p:cNvSpPr txBox="1"/>
            <p:nvPr/>
          </p:nvSpPr>
          <p:spPr>
            <a:xfrm>
              <a:off x="4932063" y="4356675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Durata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proiectului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 ani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9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luni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(31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martie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2021 – 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decembrie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2023</a:t>
              </a:r>
              <a:r>
                <a:rPr lang="en-US" dirty="0">
                  <a:latin typeface="Arial Rounded MT Bold" panose="020F0704030504030204" pitchFamily="34" charset="0"/>
                </a:rPr>
                <a:t>)</a:t>
              </a:r>
            </a:p>
          </p:txBody>
        </p:sp>
        <p:pic>
          <p:nvPicPr>
            <p:cNvPr id="28" name="Graphic 27" descr="Group of people with solid fill">
              <a:extLst>
                <a:ext uri="{FF2B5EF4-FFF2-40B4-BE49-F238E27FC236}">
                  <a16:creationId xmlns:a16="http://schemas.microsoft.com/office/drawing/2014/main" id="{F29E8C5E-2089-4641-A51E-2AF883F2F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47256" y="4794465"/>
              <a:ext cx="390204" cy="39020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30630C-8AAD-E059-6332-30CAE2D09B33}"/>
                </a:ext>
              </a:extLst>
            </p:cNvPr>
            <p:cNvSpPr txBox="1"/>
            <p:nvPr/>
          </p:nvSpPr>
          <p:spPr>
            <a:xfrm>
              <a:off x="4911037" y="480569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Grupul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tinta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28.211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persoane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pic>
          <p:nvPicPr>
            <p:cNvPr id="32" name="Graphic 31" descr="Money with solid fill">
              <a:extLst>
                <a:ext uri="{FF2B5EF4-FFF2-40B4-BE49-F238E27FC236}">
                  <a16:creationId xmlns:a16="http://schemas.microsoft.com/office/drawing/2014/main" id="{5F2AF992-984D-04E8-5800-A2FBC1284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42165" y="5257848"/>
              <a:ext cx="390204" cy="39020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CD78B4-1DA2-6ECE-D5C7-DD0B037F2CD1}"/>
                </a:ext>
              </a:extLst>
            </p:cNvPr>
            <p:cNvSpPr txBox="1"/>
            <p:nvPr/>
          </p:nvSpPr>
          <p:spPr>
            <a:xfrm>
              <a:off x="4911037" y="527872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Buget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 mil. EURO  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5F5D678-179D-1985-EE7F-C6E625844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38973" y="4877370"/>
              <a:ext cx="1543919" cy="15439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9CADE4-1E64-AB18-1F3E-C0DCAD850082}"/>
              </a:ext>
            </a:extLst>
          </p:cNvPr>
          <p:cNvSpPr txBox="1"/>
          <p:nvPr/>
        </p:nvSpPr>
        <p:spPr>
          <a:xfrm>
            <a:off x="10436921" y="228726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EC914"/>
                </a:solidFill>
                <a:latin typeface="Arial Rounded MT Bold" panose="020F0704030504030204" pitchFamily="34" charset="0"/>
              </a:rPr>
              <a:t>STRUCTURA PARTENERIATULUI</a:t>
            </a:r>
          </a:p>
        </p:txBody>
      </p:sp>
      <p:pic>
        <p:nvPicPr>
          <p:cNvPr id="4" name="Graphic 3" descr="Meeting with solid fill">
            <a:extLst>
              <a:ext uri="{FF2B5EF4-FFF2-40B4-BE49-F238E27FC236}">
                <a16:creationId xmlns:a16="http://schemas.microsoft.com/office/drawing/2014/main" id="{D4940A21-B3B9-2FC2-3F3B-E506AF492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14827" y="-198309"/>
            <a:ext cx="2959388" cy="29593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12CFBE-0497-9A09-9FBD-EA6AD351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98" y="5760983"/>
            <a:ext cx="3996263" cy="11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1093A2-5DA8-3790-AE2E-1AFEC6CB1A04}"/>
              </a:ext>
            </a:extLst>
          </p:cNvPr>
          <p:cNvSpPr txBox="1"/>
          <p:nvPr/>
        </p:nvSpPr>
        <p:spPr>
          <a:xfrm>
            <a:off x="11352017" y="287193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PARTENER 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15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8C340-44A1-5906-A172-D052A69466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89" y="5801420"/>
            <a:ext cx="2567969" cy="10445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C5F7340-135D-4E0E-17D4-4F0E73B9B3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97206" y="5764881"/>
            <a:ext cx="1162167" cy="1162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1B761D-E678-B20A-2E21-FF366F10B38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876" y="5628982"/>
            <a:ext cx="1467553" cy="1467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3EE83C-7E63-6AF8-5907-D5CF64E2AF62}"/>
              </a:ext>
            </a:extLst>
          </p:cNvPr>
          <p:cNvSpPr txBox="1"/>
          <p:nvPr/>
        </p:nvSpPr>
        <p:spPr>
          <a:xfrm>
            <a:off x="11328599" y="456050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Casa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Corpului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Didactic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Salaj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0FD746-1703-0349-74E3-0992BAA6AA5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16954" y="3304783"/>
            <a:ext cx="1155133" cy="1201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760981-4B7E-FCE0-6139-3ED8C5876D1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961" y="7500548"/>
            <a:ext cx="1276197" cy="1131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4F0FE8-0B10-5112-D62F-342F24ADAF9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99874" y="7499082"/>
            <a:ext cx="1471585" cy="1035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77FB1F-DCFA-6E70-C6AD-1E45AFC55F2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47143" y="7548504"/>
            <a:ext cx="1622375" cy="10355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795241-02D8-41DF-FF86-F6F00233D79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82259" y="7478602"/>
            <a:ext cx="1216980" cy="1012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CE2C1D-C2A9-7EF3-9098-8739B671CBF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24234" y="7399078"/>
            <a:ext cx="1419325" cy="11827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D97FFC-D61E-B8BC-E5C7-2C5919D70B3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834092" y="7435033"/>
            <a:ext cx="2110302" cy="11939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DE4AE8-A0DE-43EA-2AC0-BBD6CAD02FE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589387" y="7385664"/>
            <a:ext cx="1293180" cy="11978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7AC653-E845-1BC7-C382-2F41ECDCC64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25899" y="8770060"/>
            <a:ext cx="1368162" cy="11596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FB7B79-26AD-E827-8DCC-17B0D88E2D8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33560" y="8867869"/>
            <a:ext cx="1137374" cy="9640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253923-402A-C9D9-7A3B-A36AC77EB1F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761608" y="7482322"/>
            <a:ext cx="1125707" cy="1167921"/>
          </a:xfrm>
          <a:prstGeom prst="rect">
            <a:avLst/>
          </a:prstGeom>
        </p:spPr>
      </p:pic>
      <p:pic>
        <p:nvPicPr>
          <p:cNvPr id="22" name="!!Picture 2">
            <a:extLst>
              <a:ext uri="{FF2B5EF4-FFF2-40B4-BE49-F238E27FC236}">
                <a16:creationId xmlns:a16="http://schemas.microsoft.com/office/drawing/2014/main" id="{0960A73E-0CBB-9A30-D977-14975CB28FA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36" y="5920016"/>
            <a:ext cx="2965003" cy="8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44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!!Group 41">
            <a:extLst>
              <a:ext uri="{FF2B5EF4-FFF2-40B4-BE49-F238E27FC236}">
                <a16:creationId xmlns:a16="http://schemas.microsoft.com/office/drawing/2014/main" id="{39AEE528-9BE3-6D46-9169-39D2A218E1A4}"/>
              </a:ext>
            </a:extLst>
          </p:cNvPr>
          <p:cNvGrpSpPr/>
          <p:nvPr/>
        </p:nvGrpSpPr>
        <p:grpSpPr>
          <a:xfrm>
            <a:off x="866088" y="863745"/>
            <a:ext cx="9738896" cy="3657600"/>
            <a:chOff x="3810000" y="3086100"/>
            <a:chExt cx="9738896" cy="36576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D6FCC88-9B3A-CDA9-F7FE-3890266BC575}"/>
                </a:ext>
              </a:extLst>
            </p:cNvPr>
            <p:cNvSpPr/>
            <p:nvPr/>
          </p:nvSpPr>
          <p:spPr>
            <a:xfrm>
              <a:off x="3810000" y="3086100"/>
              <a:ext cx="9738896" cy="3657600"/>
            </a:xfrm>
            <a:prstGeom prst="roundRect">
              <a:avLst/>
            </a:prstGeom>
            <a:noFill/>
            <a:ln>
              <a:solidFill>
                <a:srgbClr val="76E3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F44304-1AEA-17CE-0EB7-F8FD4B99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896" y="5197187"/>
              <a:ext cx="1676400" cy="1408176"/>
            </a:xfrm>
            <a:prstGeom prst="rect">
              <a:avLst/>
            </a:prstGeom>
          </p:spPr>
        </p:pic>
        <p:pic>
          <p:nvPicPr>
            <p:cNvPr id="24" name="Graphic 23" descr="Daily calendar with solid fill">
              <a:extLst>
                <a:ext uri="{FF2B5EF4-FFF2-40B4-BE49-F238E27FC236}">
                  <a16:creationId xmlns:a16="http://schemas.microsoft.com/office/drawing/2014/main" id="{3E655D02-1A26-D5D7-8FA8-AA92A0DF9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47256" y="4335803"/>
              <a:ext cx="390204" cy="3902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4F9DE1-53C4-545F-11DD-85236C5D73AA}"/>
                </a:ext>
              </a:extLst>
            </p:cNvPr>
            <p:cNvSpPr txBox="1"/>
            <p:nvPr/>
          </p:nvSpPr>
          <p:spPr>
            <a:xfrm>
              <a:off x="5021848" y="3511574"/>
              <a:ext cx="731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EC914"/>
                  </a:solidFill>
                  <a:latin typeface="Arial Rounded MT Bold" panose="020F0704030504030204" pitchFamily="34" charset="0"/>
                </a:rPr>
                <a:t>CARTEA DE VIZITA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CAB9EA-5E28-8DBA-DBD0-0BE24D6FE32A}"/>
                </a:ext>
              </a:extLst>
            </p:cNvPr>
            <p:cNvSpPr txBox="1"/>
            <p:nvPr/>
          </p:nvSpPr>
          <p:spPr>
            <a:xfrm>
              <a:off x="4932063" y="4356675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Durata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proiectului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 ani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9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luni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(31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martie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2021 – 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decembrie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2023</a:t>
              </a:r>
              <a:r>
                <a:rPr lang="en-US" dirty="0">
                  <a:latin typeface="Arial Rounded MT Bold" panose="020F0704030504030204" pitchFamily="34" charset="0"/>
                </a:rPr>
                <a:t>)</a:t>
              </a:r>
            </a:p>
          </p:txBody>
        </p:sp>
        <p:pic>
          <p:nvPicPr>
            <p:cNvPr id="28" name="Graphic 27" descr="Group of people with solid fill">
              <a:extLst>
                <a:ext uri="{FF2B5EF4-FFF2-40B4-BE49-F238E27FC236}">
                  <a16:creationId xmlns:a16="http://schemas.microsoft.com/office/drawing/2014/main" id="{F29E8C5E-2089-4641-A51E-2AF883F2F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47256" y="4794465"/>
              <a:ext cx="390204" cy="39020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30630C-8AAD-E059-6332-30CAE2D09B33}"/>
                </a:ext>
              </a:extLst>
            </p:cNvPr>
            <p:cNvSpPr txBox="1"/>
            <p:nvPr/>
          </p:nvSpPr>
          <p:spPr>
            <a:xfrm>
              <a:off x="4911037" y="480569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Grupul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tinta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28.211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persoane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pic>
          <p:nvPicPr>
            <p:cNvPr id="32" name="Graphic 31" descr="Money with solid fill">
              <a:extLst>
                <a:ext uri="{FF2B5EF4-FFF2-40B4-BE49-F238E27FC236}">
                  <a16:creationId xmlns:a16="http://schemas.microsoft.com/office/drawing/2014/main" id="{5F2AF992-984D-04E8-5800-A2FBC1284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42165" y="5257848"/>
              <a:ext cx="390204" cy="39020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CD78B4-1DA2-6ECE-D5C7-DD0B037F2CD1}"/>
                </a:ext>
              </a:extLst>
            </p:cNvPr>
            <p:cNvSpPr txBox="1"/>
            <p:nvPr/>
          </p:nvSpPr>
          <p:spPr>
            <a:xfrm>
              <a:off x="4911037" y="527872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Buget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 mil. EURO  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5F5D678-179D-1985-EE7F-C6E625844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38973" y="4877370"/>
              <a:ext cx="1543919" cy="15439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9CADE4-1E64-AB18-1F3E-C0DCAD850082}"/>
              </a:ext>
            </a:extLst>
          </p:cNvPr>
          <p:cNvSpPr txBox="1"/>
          <p:nvPr/>
        </p:nvSpPr>
        <p:spPr>
          <a:xfrm>
            <a:off x="10248331" y="3578876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EC914"/>
                </a:solidFill>
                <a:latin typeface="Arial Rounded MT Bold" panose="020F0704030504030204" pitchFamily="34" charset="0"/>
              </a:rPr>
              <a:t>STRUCTURA PARTENERIATULUI</a:t>
            </a:r>
          </a:p>
        </p:txBody>
      </p:sp>
      <p:pic>
        <p:nvPicPr>
          <p:cNvPr id="4" name="Graphic 3" descr="Meeting with solid fill">
            <a:extLst>
              <a:ext uri="{FF2B5EF4-FFF2-40B4-BE49-F238E27FC236}">
                <a16:creationId xmlns:a16="http://schemas.microsoft.com/office/drawing/2014/main" id="{D4940A21-B3B9-2FC2-3F3B-E506AF492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426237" y="1093307"/>
            <a:ext cx="2959388" cy="29593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12CFBE-0497-9A09-9FBD-EA6AD351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98" y="5760983"/>
            <a:ext cx="3996263" cy="11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48C340-44A1-5906-A172-D052A69466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89" y="5801420"/>
            <a:ext cx="2567969" cy="10445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C5F7340-135D-4E0E-17D4-4F0E73B9B3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97206" y="5764881"/>
            <a:ext cx="1162167" cy="1162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1B761D-E678-B20A-2E21-FF366F10B38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876" y="5628982"/>
            <a:ext cx="1467553" cy="1467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0CE0B9-32F8-C73E-3DEB-FF48E0DB7D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961" y="7500548"/>
            <a:ext cx="1276197" cy="11314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B1C72E-2136-4FFE-960B-9AB6A8B8E87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99874" y="7499082"/>
            <a:ext cx="1471585" cy="1035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1C3A6A-40A3-B696-B327-915DC2DB60C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47143" y="7548504"/>
            <a:ext cx="1622375" cy="10355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6F8E05-5536-B58C-E875-7579A93298D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82259" y="7478602"/>
            <a:ext cx="1216980" cy="10120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7A4C9F-F333-4CDC-FA1C-00871B5A4C7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24234" y="7399078"/>
            <a:ext cx="1419325" cy="1182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2F89D6-E0D3-D4FA-7D41-D47D53582B2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834092" y="7435033"/>
            <a:ext cx="2110302" cy="11939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B5C9DF-4762-1D1D-95BF-9A7FDC9F02A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89387" y="7385664"/>
            <a:ext cx="1293180" cy="11978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97C31E-F14C-4A4A-46D2-4687A03C895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25899" y="8770060"/>
            <a:ext cx="1368162" cy="11596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254D0B-0972-B877-B83D-9D835BE7607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233560" y="8867869"/>
            <a:ext cx="1137374" cy="9640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0433DB7-F9FA-E2C3-2E9B-C3FC8A774BC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146667" y="8796952"/>
            <a:ext cx="1155133" cy="12019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E0C73C-5342-0614-FBAC-EFDB53825E9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761608" y="7482322"/>
            <a:ext cx="1125707" cy="1167921"/>
          </a:xfrm>
          <a:prstGeom prst="rect">
            <a:avLst/>
          </a:prstGeom>
        </p:spPr>
      </p:pic>
      <p:pic>
        <p:nvPicPr>
          <p:cNvPr id="14" name="!!Picture 2">
            <a:extLst>
              <a:ext uri="{FF2B5EF4-FFF2-40B4-BE49-F238E27FC236}">
                <a16:creationId xmlns:a16="http://schemas.microsoft.com/office/drawing/2014/main" id="{45991273-AB77-032A-3D1A-EF5DECCCF7F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36" y="5920016"/>
            <a:ext cx="2965003" cy="8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866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!!Group 37">
            <a:extLst>
              <a:ext uri="{FF2B5EF4-FFF2-40B4-BE49-F238E27FC236}">
                <a16:creationId xmlns:a16="http://schemas.microsoft.com/office/drawing/2014/main" id="{A3403E39-9287-C524-A152-23FAC6E357A0}"/>
              </a:ext>
            </a:extLst>
          </p:cNvPr>
          <p:cNvGrpSpPr/>
          <p:nvPr/>
        </p:nvGrpSpPr>
        <p:grpSpPr>
          <a:xfrm>
            <a:off x="5906809" y="3543300"/>
            <a:ext cx="9046578" cy="5843197"/>
            <a:chOff x="8305800" y="473065"/>
            <a:chExt cx="5007978" cy="3234660"/>
          </a:xfrm>
        </p:grpSpPr>
        <p:pic>
          <p:nvPicPr>
            <p:cNvPr id="34" name="Graphic 33" descr="A whiteboard with erases">
              <a:extLst>
                <a:ext uri="{FF2B5EF4-FFF2-40B4-BE49-F238E27FC236}">
                  <a16:creationId xmlns:a16="http://schemas.microsoft.com/office/drawing/2014/main" id="{B23CE3DD-24CB-EE94-F785-6130C6BBD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05800" y="473065"/>
              <a:ext cx="5007978" cy="323466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B6A5E7-476A-AD97-9C27-A5F63994D06F}"/>
                </a:ext>
              </a:extLst>
            </p:cNvPr>
            <p:cNvSpPr txBox="1"/>
            <p:nvPr/>
          </p:nvSpPr>
          <p:spPr>
            <a:xfrm>
              <a:off x="8883541" y="1638300"/>
              <a:ext cx="3852496" cy="10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EC914"/>
                  </a:solidFill>
                  <a:latin typeface="Aptos SemiBold" panose="020F0502020204030204" pitchFamily="34" charset="0"/>
                </a:rPr>
                <a:t>RE</a:t>
              </a:r>
              <a:r>
                <a:rPr lang="ro-RO" sz="4800" dirty="0">
                  <a:solidFill>
                    <a:srgbClr val="FEC914"/>
                  </a:solidFill>
                  <a:latin typeface="Aptos SemiBold" panose="020F0502020204030204" pitchFamily="34" charset="0"/>
                </a:rPr>
                <a:t>ȚEAUA NAȚIONALĂ </a:t>
              </a:r>
            </a:p>
            <a:p>
              <a:pPr algn="ctr"/>
              <a:r>
                <a:rPr lang="ro-RO" sz="4800" dirty="0">
                  <a:solidFill>
                    <a:srgbClr val="FEC914"/>
                  </a:solidFill>
                  <a:latin typeface="Aptos SemiBold" panose="020F0502020204030204" pitchFamily="34" charset="0"/>
                </a:rPr>
                <a:t>DE MENTORAT DIDACTIC</a:t>
              </a:r>
            </a:p>
            <a:p>
              <a:endParaRPr lang="ro-RO" dirty="0"/>
            </a:p>
          </p:txBody>
        </p:sp>
      </p:grpSp>
      <p:pic>
        <p:nvPicPr>
          <p:cNvPr id="1025" name="Graphic 1024" descr="A desk lamp">
            <a:extLst>
              <a:ext uri="{FF2B5EF4-FFF2-40B4-BE49-F238E27FC236}">
                <a16:creationId xmlns:a16="http://schemas.microsoft.com/office/drawing/2014/main" id="{2BDE966C-C69B-41D4-0420-E904BD0F1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5466" y="-1283646"/>
            <a:ext cx="12121476" cy="121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554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!!Group 37">
            <a:extLst>
              <a:ext uri="{FF2B5EF4-FFF2-40B4-BE49-F238E27FC236}">
                <a16:creationId xmlns:a16="http://schemas.microsoft.com/office/drawing/2014/main" id="{A3403E39-9287-C524-A152-23FAC6E357A0}"/>
              </a:ext>
            </a:extLst>
          </p:cNvPr>
          <p:cNvGrpSpPr/>
          <p:nvPr/>
        </p:nvGrpSpPr>
        <p:grpSpPr>
          <a:xfrm>
            <a:off x="6269622" y="3162300"/>
            <a:ext cx="5007978" cy="3234660"/>
            <a:chOff x="8305800" y="473065"/>
            <a:chExt cx="5007978" cy="3234660"/>
          </a:xfrm>
        </p:grpSpPr>
        <p:pic>
          <p:nvPicPr>
            <p:cNvPr id="34" name="Graphic 33" descr="A whiteboard with erases">
              <a:extLst>
                <a:ext uri="{FF2B5EF4-FFF2-40B4-BE49-F238E27FC236}">
                  <a16:creationId xmlns:a16="http://schemas.microsoft.com/office/drawing/2014/main" id="{B23CE3DD-24CB-EE94-F785-6130C6BBD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05800" y="473065"/>
              <a:ext cx="5007978" cy="3234660"/>
            </a:xfrm>
            <a:prstGeom prst="rect">
              <a:avLst/>
            </a:prstGeom>
          </p:spPr>
        </p:pic>
        <p:sp>
          <p:nvSpPr>
            <p:cNvPr id="37" name="!!TextBox 36">
              <a:extLst>
                <a:ext uri="{FF2B5EF4-FFF2-40B4-BE49-F238E27FC236}">
                  <a16:creationId xmlns:a16="http://schemas.microsoft.com/office/drawing/2014/main" id="{56B6A5E7-476A-AD97-9C27-A5F63994D06F}"/>
                </a:ext>
              </a:extLst>
            </p:cNvPr>
            <p:cNvSpPr txBox="1"/>
            <p:nvPr/>
          </p:nvSpPr>
          <p:spPr>
            <a:xfrm>
              <a:off x="8739029" y="1638300"/>
              <a:ext cx="4141519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EC914"/>
                  </a:solidFill>
                  <a:latin typeface="Aptos SemiBold" panose="020F0502020204030204" pitchFamily="34" charset="0"/>
                </a:rPr>
                <a:t>RE</a:t>
              </a:r>
              <a:r>
                <a:rPr lang="ro-RO" sz="2800" dirty="0">
                  <a:solidFill>
                    <a:srgbClr val="FEC914"/>
                  </a:solidFill>
                  <a:latin typeface="Aptos SemiBold" panose="020F0502020204030204" pitchFamily="34" charset="0"/>
                </a:rPr>
                <a:t>ȚEAUA NAȚIONALĂ </a:t>
              </a:r>
            </a:p>
            <a:p>
              <a:pPr algn="ctr"/>
              <a:r>
                <a:rPr lang="ro-RO" sz="2800" dirty="0">
                  <a:solidFill>
                    <a:srgbClr val="FEC914"/>
                  </a:solidFill>
                  <a:latin typeface="Aptos SemiBold" panose="020F0502020204030204" pitchFamily="34" charset="0"/>
                </a:rPr>
                <a:t>DE MENTORAT DIDACTIC</a:t>
              </a:r>
            </a:p>
            <a:p>
              <a:endParaRPr lang="ro-RO" dirty="0"/>
            </a:p>
          </p:txBody>
        </p:sp>
      </p:grpSp>
      <p:sp>
        <p:nvSpPr>
          <p:cNvPr id="50" name="Arrow: Down 49">
            <a:extLst>
              <a:ext uri="{FF2B5EF4-FFF2-40B4-BE49-F238E27FC236}">
                <a16:creationId xmlns:a16="http://schemas.microsoft.com/office/drawing/2014/main" id="{FF92891D-FA24-C8B2-B580-93F9FBD33B7C}"/>
              </a:ext>
            </a:extLst>
          </p:cNvPr>
          <p:cNvSpPr/>
          <p:nvPr/>
        </p:nvSpPr>
        <p:spPr>
          <a:xfrm rot="10800000">
            <a:off x="8621210" y="2171700"/>
            <a:ext cx="304800" cy="990600"/>
          </a:xfrm>
          <a:prstGeom prst="downArrow">
            <a:avLst/>
          </a:prstGeom>
          <a:noFill/>
          <a:ln>
            <a:solidFill>
              <a:srgbClr val="FEC9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2" name="Graphic 1" descr="A puzzle piece">
            <a:extLst>
              <a:ext uri="{FF2B5EF4-FFF2-40B4-BE49-F238E27FC236}">
                <a16:creationId xmlns:a16="http://schemas.microsoft.com/office/drawing/2014/main" id="{989BD9D8-7FFB-6736-1771-103F5D2C6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600" y="366227"/>
            <a:ext cx="2352358" cy="23523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7BE97F-DCC6-0265-3D0F-D7B861CEE187}"/>
              </a:ext>
            </a:extLst>
          </p:cNvPr>
          <p:cNvSpPr txBox="1"/>
          <p:nvPr/>
        </p:nvSpPr>
        <p:spPr>
          <a:xfrm>
            <a:off x="7841507" y="814407"/>
            <a:ext cx="3644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ptos SemiBold" panose="020B0004020202020204" pitchFamily="34" charset="0"/>
              </a:rPr>
              <a:t>CENTRUL NAȚIONAL DE MENTORAT AL CARIEREI DIDACTICE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2C161A-22F0-C3AA-3DAC-E202808493C6}"/>
              </a:ext>
            </a:extLst>
          </p:cNvPr>
          <p:cNvSpPr txBox="1"/>
          <p:nvPr/>
        </p:nvSpPr>
        <p:spPr>
          <a:xfrm>
            <a:off x="11249583" y="1183738"/>
            <a:ext cx="31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ptos SemiBold" panose="020B0004020202020204" pitchFamily="34" charset="0"/>
              </a:rPr>
              <a:t>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6141F-D0BB-BB3C-1B65-5F62CDB8A3C6}"/>
              </a:ext>
            </a:extLst>
          </p:cNvPr>
          <p:cNvSpPr txBox="1"/>
          <p:nvPr/>
        </p:nvSpPr>
        <p:spPr>
          <a:xfrm>
            <a:off x="11725576" y="701639"/>
            <a:ext cx="5480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ptos SemiBold" panose="020B0004020202020204" pitchFamily="34" charset="0"/>
              </a:rPr>
              <a:t>CENTRUL NAȚIONAL PENTRU FORMARE ȘI DEZVOLTAREA ÎN CARIERA DIDACTICĂ – CNFDCD </a:t>
            </a:r>
          </a:p>
          <a:p>
            <a:r>
              <a:rPr lang="ro-RO" sz="2400" dirty="0">
                <a:latin typeface="Aptos SemiBold" panose="020B0004020202020204" pitchFamily="34" charset="0"/>
              </a:rPr>
              <a:t> (art. 118 din Legea 198.2023)</a:t>
            </a:r>
          </a:p>
        </p:txBody>
      </p:sp>
    </p:spTree>
    <p:extLst>
      <p:ext uri="{BB962C8B-B14F-4D97-AF65-F5344CB8AC3E}">
        <p14:creationId xmlns:p14="http://schemas.microsoft.com/office/powerpoint/2010/main" val="30911533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FF92891D-FA24-C8B2-B580-93F9FBD33B7C}"/>
              </a:ext>
            </a:extLst>
          </p:cNvPr>
          <p:cNvSpPr/>
          <p:nvPr/>
        </p:nvSpPr>
        <p:spPr>
          <a:xfrm rot="10800000">
            <a:off x="8621210" y="2171700"/>
            <a:ext cx="304800" cy="990600"/>
          </a:xfrm>
          <a:prstGeom prst="downArrow">
            <a:avLst/>
          </a:prstGeom>
          <a:noFill/>
          <a:ln>
            <a:solidFill>
              <a:srgbClr val="FEC9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A548A96B-E61C-39A6-E883-60E9C4B255A0}"/>
              </a:ext>
            </a:extLst>
          </p:cNvPr>
          <p:cNvSpPr/>
          <p:nvPr/>
        </p:nvSpPr>
        <p:spPr>
          <a:xfrm rot="16200000">
            <a:off x="11547367" y="4284330"/>
            <a:ext cx="304800" cy="990600"/>
          </a:xfrm>
          <a:prstGeom prst="downArrow">
            <a:avLst/>
          </a:prstGeom>
          <a:noFill/>
          <a:ln>
            <a:solidFill>
              <a:srgbClr val="FEC9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5" name="Graphic 54" descr="A puzzle piece">
            <a:extLst>
              <a:ext uri="{FF2B5EF4-FFF2-40B4-BE49-F238E27FC236}">
                <a16:creationId xmlns:a16="http://schemas.microsoft.com/office/drawing/2014/main" id="{84956E53-91AE-B379-1E4C-722997CE4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10829" y="3755851"/>
            <a:ext cx="2352358" cy="235235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5E50407-A734-C9E3-B10D-C65C9F0234D8}"/>
              </a:ext>
            </a:extLst>
          </p:cNvPr>
          <p:cNvSpPr txBox="1"/>
          <p:nvPr/>
        </p:nvSpPr>
        <p:spPr>
          <a:xfrm>
            <a:off x="13547329" y="4364130"/>
            <a:ext cx="3644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ptos SemiBold" panose="020B0004020202020204" pitchFamily="34" charset="0"/>
              </a:rPr>
              <a:t>4 CENTRE DE FORMARE </a:t>
            </a:r>
          </a:p>
          <a:p>
            <a:r>
              <a:rPr lang="ro-RO" sz="2400" dirty="0">
                <a:latin typeface="Aptos SemiBold" panose="020B0004020202020204" pitchFamily="34" charset="0"/>
              </a:rPr>
              <a:t>ÎN CARIERA DIDACTICĂ</a:t>
            </a:r>
          </a:p>
        </p:txBody>
      </p:sp>
      <p:grpSp>
        <p:nvGrpSpPr>
          <p:cNvPr id="2" name="!!Group 37">
            <a:extLst>
              <a:ext uri="{FF2B5EF4-FFF2-40B4-BE49-F238E27FC236}">
                <a16:creationId xmlns:a16="http://schemas.microsoft.com/office/drawing/2014/main" id="{5ED751B8-5012-730D-1ABF-BDBA6BDE845D}"/>
              </a:ext>
            </a:extLst>
          </p:cNvPr>
          <p:cNvGrpSpPr/>
          <p:nvPr/>
        </p:nvGrpSpPr>
        <p:grpSpPr>
          <a:xfrm>
            <a:off x="6269622" y="3162300"/>
            <a:ext cx="5007978" cy="3234660"/>
            <a:chOff x="8305800" y="473065"/>
            <a:chExt cx="5007978" cy="3234660"/>
          </a:xfrm>
        </p:grpSpPr>
        <p:pic>
          <p:nvPicPr>
            <p:cNvPr id="3" name="Graphic 2" descr="A whiteboard with erases">
              <a:extLst>
                <a:ext uri="{FF2B5EF4-FFF2-40B4-BE49-F238E27FC236}">
                  <a16:creationId xmlns:a16="http://schemas.microsoft.com/office/drawing/2014/main" id="{17CEEF0F-9555-061A-6C42-F67B9211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05800" y="473065"/>
              <a:ext cx="5007978" cy="3234660"/>
            </a:xfrm>
            <a:prstGeom prst="rect">
              <a:avLst/>
            </a:prstGeom>
          </p:spPr>
        </p:pic>
        <p:sp>
          <p:nvSpPr>
            <p:cNvPr id="4" name="!!TextBox 36">
              <a:extLst>
                <a:ext uri="{FF2B5EF4-FFF2-40B4-BE49-F238E27FC236}">
                  <a16:creationId xmlns:a16="http://schemas.microsoft.com/office/drawing/2014/main" id="{1F52E482-11F6-B4B6-EF3D-DDE531B7CB29}"/>
                </a:ext>
              </a:extLst>
            </p:cNvPr>
            <p:cNvSpPr txBox="1"/>
            <p:nvPr/>
          </p:nvSpPr>
          <p:spPr>
            <a:xfrm>
              <a:off x="8739029" y="1638300"/>
              <a:ext cx="4141519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EC914"/>
                  </a:solidFill>
                  <a:latin typeface="Aptos SemiBold" panose="020F0502020204030204" pitchFamily="34" charset="0"/>
                </a:rPr>
                <a:t>RE</a:t>
              </a:r>
              <a:r>
                <a:rPr lang="ro-RO" sz="2800" dirty="0">
                  <a:solidFill>
                    <a:srgbClr val="FEC914"/>
                  </a:solidFill>
                  <a:latin typeface="Aptos SemiBold" panose="020F0502020204030204" pitchFamily="34" charset="0"/>
                </a:rPr>
                <a:t>ȚEAUA NAȚIONALĂ </a:t>
              </a:r>
            </a:p>
            <a:p>
              <a:pPr algn="ctr"/>
              <a:r>
                <a:rPr lang="ro-RO" sz="2800" dirty="0">
                  <a:solidFill>
                    <a:srgbClr val="FEC914"/>
                  </a:solidFill>
                  <a:latin typeface="Aptos SemiBold" panose="020F0502020204030204" pitchFamily="34" charset="0"/>
                </a:rPr>
                <a:t>DE MENTORAT DIDACTIC</a:t>
              </a:r>
            </a:p>
            <a:p>
              <a:endParaRPr lang="ro-RO" dirty="0"/>
            </a:p>
          </p:txBody>
        </p:sp>
      </p:grpSp>
      <p:pic>
        <p:nvPicPr>
          <p:cNvPr id="5" name="Graphic 4" descr="A puzzle piece">
            <a:extLst>
              <a:ext uri="{FF2B5EF4-FFF2-40B4-BE49-F238E27FC236}">
                <a16:creationId xmlns:a16="http://schemas.microsoft.com/office/drawing/2014/main" id="{2CE8D276-15C9-FFB8-782A-83A5D378C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600" y="366227"/>
            <a:ext cx="2352358" cy="2352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A3998D-BAA6-5A12-BB61-AAE6526C7EA4}"/>
              </a:ext>
            </a:extLst>
          </p:cNvPr>
          <p:cNvSpPr txBox="1"/>
          <p:nvPr/>
        </p:nvSpPr>
        <p:spPr>
          <a:xfrm>
            <a:off x="7841507" y="814407"/>
            <a:ext cx="3644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ptos SemiBold" panose="020B0004020202020204" pitchFamily="34" charset="0"/>
              </a:rPr>
              <a:t>CENTRUL NAȚIONAL DE MENTORAT AL CARIEREI DIDACTICE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AF312-0699-6DC8-10CC-3CF65BFD99F4}"/>
              </a:ext>
            </a:extLst>
          </p:cNvPr>
          <p:cNvSpPr txBox="1"/>
          <p:nvPr/>
        </p:nvSpPr>
        <p:spPr>
          <a:xfrm>
            <a:off x="11249583" y="1183738"/>
            <a:ext cx="31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ptos SemiBold" panose="020B0004020202020204" pitchFamily="34" charset="0"/>
              </a:rPr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6C9A6-403F-6CD0-F68C-4C989489BDAB}"/>
              </a:ext>
            </a:extLst>
          </p:cNvPr>
          <p:cNvSpPr txBox="1"/>
          <p:nvPr/>
        </p:nvSpPr>
        <p:spPr>
          <a:xfrm>
            <a:off x="11725576" y="701639"/>
            <a:ext cx="5480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ptos SemiBold" panose="020B0004020202020204" pitchFamily="34" charset="0"/>
              </a:rPr>
              <a:t>CENTRUL NAȚIONAL PENTRU FORMARE ȘI DEZVOLTAREA ÎN CARIERA DIDACTICĂ – CNFDCD </a:t>
            </a:r>
          </a:p>
          <a:p>
            <a:r>
              <a:rPr lang="ro-RO" sz="2400" dirty="0">
                <a:latin typeface="Aptos SemiBold" panose="020B0004020202020204" pitchFamily="34" charset="0"/>
              </a:rPr>
              <a:t> (art. 118 din Legea 198.2023)</a:t>
            </a:r>
          </a:p>
        </p:txBody>
      </p:sp>
    </p:spTree>
    <p:extLst>
      <p:ext uri="{BB962C8B-B14F-4D97-AF65-F5344CB8AC3E}">
        <p14:creationId xmlns:p14="http://schemas.microsoft.com/office/powerpoint/2010/main" val="26858854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68F9DC2C-239B-817B-99E1-3D9A51172212}"/>
              </a:ext>
            </a:extLst>
          </p:cNvPr>
          <p:cNvSpPr/>
          <p:nvPr/>
        </p:nvSpPr>
        <p:spPr>
          <a:xfrm>
            <a:off x="8621210" y="6396960"/>
            <a:ext cx="304800" cy="990600"/>
          </a:xfrm>
          <a:prstGeom prst="downArrow">
            <a:avLst/>
          </a:prstGeom>
          <a:noFill/>
          <a:ln>
            <a:solidFill>
              <a:srgbClr val="FEC9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FF92891D-FA24-C8B2-B580-93F9FBD33B7C}"/>
              </a:ext>
            </a:extLst>
          </p:cNvPr>
          <p:cNvSpPr/>
          <p:nvPr/>
        </p:nvSpPr>
        <p:spPr>
          <a:xfrm rot="10800000">
            <a:off x="8621210" y="2171700"/>
            <a:ext cx="304800" cy="990600"/>
          </a:xfrm>
          <a:prstGeom prst="downArrow">
            <a:avLst/>
          </a:prstGeom>
          <a:noFill/>
          <a:ln>
            <a:solidFill>
              <a:srgbClr val="FEC9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A548A96B-E61C-39A6-E883-60E9C4B255A0}"/>
              </a:ext>
            </a:extLst>
          </p:cNvPr>
          <p:cNvSpPr/>
          <p:nvPr/>
        </p:nvSpPr>
        <p:spPr>
          <a:xfrm rot="16200000">
            <a:off x="11547367" y="4284330"/>
            <a:ext cx="304800" cy="990600"/>
          </a:xfrm>
          <a:prstGeom prst="downArrow">
            <a:avLst/>
          </a:prstGeom>
          <a:noFill/>
          <a:ln>
            <a:solidFill>
              <a:srgbClr val="FEC9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5" name="Graphic 54" descr="A puzzle piece">
            <a:extLst>
              <a:ext uri="{FF2B5EF4-FFF2-40B4-BE49-F238E27FC236}">
                <a16:creationId xmlns:a16="http://schemas.microsoft.com/office/drawing/2014/main" id="{84956E53-91AE-B379-1E4C-722997CE4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10829" y="3755851"/>
            <a:ext cx="2352358" cy="235235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5E50407-A734-C9E3-B10D-C65C9F0234D8}"/>
              </a:ext>
            </a:extLst>
          </p:cNvPr>
          <p:cNvSpPr txBox="1"/>
          <p:nvPr/>
        </p:nvSpPr>
        <p:spPr>
          <a:xfrm>
            <a:off x="13547329" y="4364130"/>
            <a:ext cx="3644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ptos SemiBold" panose="020B0004020202020204" pitchFamily="34" charset="0"/>
              </a:rPr>
              <a:t>4 CENTRE DE FORMARE </a:t>
            </a:r>
          </a:p>
          <a:p>
            <a:r>
              <a:rPr lang="ro-RO" sz="2400" dirty="0">
                <a:latin typeface="Aptos SemiBold" panose="020B0004020202020204" pitchFamily="34" charset="0"/>
              </a:rPr>
              <a:t>ÎN CARIERA DIDACTICĂ</a:t>
            </a:r>
          </a:p>
        </p:txBody>
      </p:sp>
      <p:pic>
        <p:nvPicPr>
          <p:cNvPr id="57" name="Graphic 56" descr="A puzzle piece">
            <a:extLst>
              <a:ext uri="{FF2B5EF4-FFF2-40B4-BE49-F238E27FC236}">
                <a16:creationId xmlns:a16="http://schemas.microsoft.com/office/drawing/2014/main" id="{D3E9AE6D-D359-F7DA-FDF3-EA7C8C895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600" y="7023570"/>
            <a:ext cx="2352358" cy="235235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3F37935E-A48F-6A36-14EF-99A9375B3A88}"/>
              </a:ext>
            </a:extLst>
          </p:cNvPr>
          <p:cNvSpPr txBox="1"/>
          <p:nvPr/>
        </p:nvSpPr>
        <p:spPr>
          <a:xfrm>
            <a:off x="7794848" y="7657503"/>
            <a:ext cx="3644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ptos SemiBold" panose="020B0004020202020204" pitchFamily="34" charset="0"/>
              </a:rPr>
              <a:t>11 CENTRE DE TUTORAT DIDACTIC</a:t>
            </a:r>
          </a:p>
        </p:txBody>
      </p:sp>
      <p:grpSp>
        <p:nvGrpSpPr>
          <p:cNvPr id="2" name="!!Group 37">
            <a:extLst>
              <a:ext uri="{FF2B5EF4-FFF2-40B4-BE49-F238E27FC236}">
                <a16:creationId xmlns:a16="http://schemas.microsoft.com/office/drawing/2014/main" id="{68609356-3B45-771A-0C1B-3FEE9D4C36E5}"/>
              </a:ext>
            </a:extLst>
          </p:cNvPr>
          <p:cNvGrpSpPr/>
          <p:nvPr/>
        </p:nvGrpSpPr>
        <p:grpSpPr>
          <a:xfrm>
            <a:off x="6269622" y="3162300"/>
            <a:ext cx="5007978" cy="3234660"/>
            <a:chOff x="8305800" y="473065"/>
            <a:chExt cx="5007978" cy="3234660"/>
          </a:xfrm>
        </p:grpSpPr>
        <p:pic>
          <p:nvPicPr>
            <p:cNvPr id="3" name="Graphic 2" descr="A whiteboard with erases">
              <a:extLst>
                <a:ext uri="{FF2B5EF4-FFF2-40B4-BE49-F238E27FC236}">
                  <a16:creationId xmlns:a16="http://schemas.microsoft.com/office/drawing/2014/main" id="{791A33FC-8E8A-18F8-82B5-9B88A4BE4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05800" y="473065"/>
              <a:ext cx="5007978" cy="3234660"/>
            </a:xfrm>
            <a:prstGeom prst="rect">
              <a:avLst/>
            </a:prstGeom>
          </p:spPr>
        </p:pic>
        <p:sp>
          <p:nvSpPr>
            <p:cNvPr id="4" name="!!TextBox 36">
              <a:extLst>
                <a:ext uri="{FF2B5EF4-FFF2-40B4-BE49-F238E27FC236}">
                  <a16:creationId xmlns:a16="http://schemas.microsoft.com/office/drawing/2014/main" id="{822A899D-7935-CC36-E4FA-170B5F7227EF}"/>
                </a:ext>
              </a:extLst>
            </p:cNvPr>
            <p:cNvSpPr txBox="1"/>
            <p:nvPr/>
          </p:nvSpPr>
          <p:spPr>
            <a:xfrm>
              <a:off x="8739029" y="1638300"/>
              <a:ext cx="4141519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EC914"/>
                  </a:solidFill>
                  <a:latin typeface="Aptos SemiBold" panose="020F0502020204030204" pitchFamily="34" charset="0"/>
                </a:rPr>
                <a:t>RE</a:t>
              </a:r>
              <a:r>
                <a:rPr lang="ro-RO" sz="2800" dirty="0">
                  <a:solidFill>
                    <a:srgbClr val="FEC914"/>
                  </a:solidFill>
                  <a:latin typeface="Aptos SemiBold" panose="020F0502020204030204" pitchFamily="34" charset="0"/>
                </a:rPr>
                <a:t>ȚEAUA NAȚIONALĂ </a:t>
              </a:r>
            </a:p>
            <a:p>
              <a:pPr algn="ctr"/>
              <a:r>
                <a:rPr lang="ro-RO" sz="2800" dirty="0">
                  <a:solidFill>
                    <a:srgbClr val="FEC914"/>
                  </a:solidFill>
                  <a:latin typeface="Aptos SemiBold" panose="020F0502020204030204" pitchFamily="34" charset="0"/>
                </a:rPr>
                <a:t>DE MENTORAT DIDACTIC</a:t>
              </a:r>
            </a:p>
            <a:p>
              <a:endParaRPr lang="ro-RO" dirty="0"/>
            </a:p>
          </p:txBody>
        </p:sp>
      </p:grpSp>
      <p:pic>
        <p:nvPicPr>
          <p:cNvPr id="5" name="Graphic 4" descr="A puzzle piece">
            <a:extLst>
              <a:ext uri="{FF2B5EF4-FFF2-40B4-BE49-F238E27FC236}">
                <a16:creationId xmlns:a16="http://schemas.microsoft.com/office/drawing/2014/main" id="{47E73243-3FE6-D4D6-CA03-C8E8D7B6C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600" y="366227"/>
            <a:ext cx="2352358" cy="2352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2B4F81-3D32-BE06-744C-3FDEB0D964BB}"/>
              </a:ext>
            </a:extLst>
          </p:cNvPr>
          <p:cNvSpPr txBox="1"/>
          <p:nvPr/>
        </p:nvSpPr>
        <p:spPr>
          <a:xfrm>
            <a:off x="7841507" y="814407"/>
            <a:ext cx="3644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ptos SemiBold" panose="020B0004020202020204" pitchFamily="34" charset="0"/>
              </a:rPr>
              <a:t>CENTRUL NAȚIONAL DE MENTORAT AL CARIEREI DIDACTICE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6D2EF-B2AC-2774-D036-BAA47E6451D5}"/>
              </a:ext>
            </a:extLst>
          </p:cNvPr>
          <p:cNvSpPr txBox="1"/>
          <p:nvPr/>
        </p:nvSpPr>
        <p:spPr>
          <a:xfrm>
            <a:off x="11249583" y="1183738"/>
            <a:ext cx="31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ptos SemiBold" panose="020B0004020202020204" pitchFamily="34" charset="0"/>
              </a:rPr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5F1BE8-EFC8-BD8B-135F-B3579C0EFC41}"/>
              </a:ext>
            </a:extLst>
          </p:cNvPr>
          <p:cNvSpPr txBox="1"/>
          <p:nvPr/>
        </p:nvSpPr>
        <p:spPr>
          <a:xfrm>
            <a:off x="11725576" y="701639"/>
            <a:ext cx="5480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ptos SemiBold" panose="020B0004020202020204" pitchFamily="34" charset="0"/>
              </a:rPr>
              <a:t>CENTRUL NAȚIONAL PENTRU FORMARE ȘI DEZVOLTAREA ÎN CARIERA DIDACTICĂ – CNFDCD </a:t>
            </a:r>
          </a:p>
          <a:p>
            <a:r>
              <a:rPr lang="ro-RO" sz="2400" dirty="0">
                <a:latin typeface="Aptos SemiBold" panose="020B0004020202020204" pitchFamily="34" charset="0"/>
              </a:rPr>
              <a:t> (art. 118 din Legea 198.2023)</a:t>
            </a:r>
          </a:p>
        </p:txBody>
      </p:sp>
    </p:spTree>
    <p:extLst>
      <p:ext uri="{BB962C8B-B14F-4D97-AF65-F5344CB8AC3E}">
        <p14:creationId xmlns:p14="http://schemas.microsoft.com/office/powerpoint/2010/main" val="20269173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68F9DC2C-239B-817B-99E1-3D9A51172212}"/>
              </a:ext>
            </a:extLst>
          </p:cNvPr>
          <p:cNvSpPr/>
          <p:nvPr/>
        </p:nvSpPr>
        <p:spPr>
          <a:xfrm>
            <a:off x="8621210" y="6396960"/>
            <a:ext cx="304800" cy="990600"/>
          </a:xfrm>
          <a:prstGeom prst="downArrow">
            <a:avLst/>
          </a:prstGeom>
          <a:noFill/>
          <a:ln>
            <a:solidFill>
              <a:srgbClr val="FEC9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65E853E4-23CC-9E9A-42C4-920BC437AB4D}"/>
              </a:ext>
            </a:extLst>
          </p:cNvPr>
          <p:cNvSpPr/>
          <p:nvPr/>
        </p:nvSpPr>
        <p:spPr>
          <a:xfrm rot="5400000">
            <a:off x="5683993" y="4284330"/>
            <a:ext cx="304800" cy="990600"/>
          </a:xfrm>
          <a:prstGeom prst="downArrow">
            <a:avLst/>
          </a:prstGeom>
          <a:noFill/>
          <a:ln>
            <a:solidFill>
              <a:srgbClr val="FEC9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FF92891D-FA24-C8B2-B580-93F9FBD33B7C}"/>
              </a:ext>
            </a:extLst>
          </p:cNvPr>
          <p:cNvSpPr/>
          <p:nvPr/>
        </p:nvSpPr>
        <p:spPr>
          <a:xfrm rot="10800000">
            <a:off x="8621210" y="2171700"/>
            <a:ext cx="304800" cy="990600"/>
          </a:xfrm>
          <a:prstGeom prst="downArrow">
            <a:avLst/>
          </a:prstGeom>
          <a:noFill/>
          <a:ln>
            <a:solidFill>
              <a:srgbClr val="FEC9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A548A96B-E61C-39A6-E883-60E9C4B255A0}"/>
              </a:ext>
            </a:extLst>
          </p:cNvPr>
          <p:cNvSpPr/>
          <p:nvPr/>
        </p:nvSpPr>
        <p:spPr>
          <a:xfrm rot="16200000">
            <a:off x="11547367" y="4284330"/>
            <a:ext cx="304800" cy="990600"/>
          </a:xfrm>
          <a:prstGeom prst="downArrow">
            <a:avLst/>
          </a:prstGeom>
          <a:noFill/>
          <a:ln>
            <a:solidFill>
              <a:srgbClr val="FEC9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3" name="Graphic 52" descr="A puzzle piece">
            <a:extLst>
              <a:ext uri="{FF2B5EF4-FFF2-40B4-BE49-F238E27FC236}">
                <a16:creationId xmlns:a16="http://schemas.microsoft.com/office/drawing/2014/main" id="{3CA135D7-4965-1E7B-4CF1-511EC5431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600" y="366227"/>
            <a:ext cx="2352358" cy="235235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6310F16-DA86-FB33-A46E-2B9801C20C8F}"/>
              </a:ext>
            </a:extLst>
          </p:cNvPr>
          <p:cNvSpPr txBox="1"/>
          <p:nvPr/>
        </p:nvSpPr>
        <p:spPr>
          <a:xfrm>
            <a:off x="7841507" y="814407"/>
            <a:ext cx="3644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ptos SemiBold" panose="020B0004020202020204" pitchFamily="34" charset="0"/>
              </a:rPr>
              <a:t>CENTRUL NAȚIONAL DE MENTORAT AL CARIEREI DIDACTICE</a:t>
            </a:r>
          </a:p>
        </p:txBody>
      </p:sp>
      <p:pic>
        <p:nvPicPr>
          <p:cNvPr id="55" name="Graphic 54" descr="A puzzle piece">
            <a:extLst>
              <a:ext uri="{FF2B5EF4-FFF2-40B4-BE49-F238E27FC236}">
                <a16:creationId xmlns:a16="http://schemas.microsoft.com/office/drawing/2014/main" id="{84956E53-91AE-B379-1E4C-722997CE4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10829" y="3755851"/>
            <a:ext cx="2352358" cy="235235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5E50407-A734-C9E3-B10D-C65C9F0234D8}"/>
              </a:ext>
            </a:extLst>
          </p:cNvPr>
          <p:cNvSpPr txBox="1"/>
          <p:nvPr/>
        </p:nvSpPr>
        <p:spPr>
          <a:xfrm>
            <a:off x="13547329" y="4364130"/>
            <a:ext cx="3644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ptos SemiBold" panose="020B0004020202020204" pitchFamily="34" charset="0"/>
              </a:rPr>
              <a:t>4 CENTRE DE FORMARE </a:t>
            </a:r>
          </a:p>
          <a:p>
            <a:r>
              <a:rPr lang="ro-RO" sz="2400" dirty="0">
                <a:latin typeface="Aptos SemiBold" panose="020B0004020202020204" pitchFamily="34" charset="0"/>
              </a:rPr>
              <a:t>ÎN CARIERA DIDACTICĂ</a:t>
            </a:r>
          </a:p>
        </p:txBody>
      </p:sp>
      <p:pic>
        <p:nvPicPr>
          <p:cNvPr id="57" name="Graphic 56" descr="A puzzle piece">
            <a:extLst>
              <a:ext uri="{FF2B5EF4-FFF2-40B4-BE49-F238E27FC236}">
                <a16:creationId xmlns:a16="http://schemas.microsoft.com/office/drawing/2014/main" id="{D3E9AE6D-D359-F7DA-FDF3-EA7C8C895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600" y="7023570"/>
            <a:ext cx="2352358" cy="235235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3F37935E-A48F-6A36-14EF-99A9375B3A88}"/>
              </a:ext>
            </a:extLst>
          </p:cNvPr>
          <p:cNvSpPr txBox="1"/>
          <p:nvPr/>
        </p:nvSpPr>
        <p:spPr>
          <a:xfrm>
            <a:off x="7794848" y="7657503"/>
            <a:ext cx="3644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ptos SemiBold" panose="020B0004020202020204" pitchFamily="34" charset="0"/>
              </a:rPr>
              <a:t>11 CENTRE DE TUTORAT DIDACTIC</a:t>
            </a:r>
          </a:p>
        </p:txBody>
      </p:sp>
      <p:pic>
        <p:nvPicPr>
          <p:cNvPr id="59" name="Graphic 58" descr="A puzzle piece">
            <a:extLst>
              <a:ext uri="{FF2B5EF4-FFF2-40B4-BE49-F238E27FC236}">
                <a16:creationId xmlns:a16="http://schemas.microsoft.com/office/drawing/2014/main" id="{B67ADFF8-4BE5-3ABC-709B-FBA16EBD0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2978" y="3755851"/>
            <a:ext cx="2352358" cy="235235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AFA04252-BF2F-9833-8346-2033DC23295F}"/>
              </a:ext>
            </a:extLst>
          </p:cNvPr>
          <p:cNvSpPr txBox="1"/>
          <p:nvPr/>
        </p:nvSpPr>
        <p:spPr>
          <a:xfrm>
            <a:off x="1681927" y="3810132"/>
            <a:ext cx="3644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ptos SemiBold" panose="020B0004020202020204" pitchFamily="34" charset="0"/>
              </a:rPr>
              <a:t>100 DE BAZE DE PRACTICĂ PEDAGOGICĂ – consorții școlare ce cuprind 529 de unități de învățământ</a:t>
            </a:r>
          </a:p>
        </p:txBody>
      </p:sp>
      <p:grpSp>
        <p:nvGrpSpPr>
          <p:cNvPr id="2" name="!!Group 37">
            <a:extLst>
              <a:ext uri="{FF2B5EF4-FFF2-40B4-BE49-F238E27FC236}">
                <a16:creationId xmlns:a16="http://schemas.microsoft.com/office/drawing/2014/main" id="{27350653-191B-DCF4-D851-8048EDBB9D63}"/>
              </a:ext>
            </a:extLst>
          </p:cNvPr>
          <p:cNvGrpSpPr/>
          <p:nvPr/>
        </p:nvGrpSpPr>
        <p:grpSpPr>
          <a:xfrm>
            <a:off x="6269622" y="3162300"/>
            <a:ext cx="5007978" cy="3234660"/>
            <a:chOff x="8305800" y="473065"/>
            <a:chExt cx="5007978" cy="3234660"/>
          </a:xfrm>
        </p:grpSpPr>
        <p:pic>
          <p:nvPicPr>
            <p:cNvPr id="3" name="Graphic 2" descr="A whiteboard with erases">
              <a:extLst>
                <a:ext uri="{FF2B5EF4-FFF2-40B4-BE49-F238E27FC236}">
                  <a16:creationId xmlns:a16="http://schemas.microsoft.com/office/drawing/2014/main" id="{9215377F-A12D-67F4-C450-363D9E8B0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05800" y="473065"/>
              <a:ext cx="5007978" cy="3234660"/>
            </a:xfrm>
            <a:prstGeom prst="rect">
              <a:avLst/>
            </a:prstGeom>
          </p:spPr>
        </p:pic>
        <p:sp>
          <p:nvSpPr>
            <p:cNvPr id="4" name="!!TextBox 36">
              <a:extLst>
                <a:ext uri="{FF2B5EF4-FFF2-40B4-BE49-F238E27FC236}">
                  <a16:creationId xmlns:a16="http://schemas.microsoft.com/office/drawing/2014/main" id="{F2FCA9E9-31F2-16C1-5387-201628B18105}"/>
                </a:ext>
              </a:extLst>
            </p:cNvPr>
            <p:cNvSpPr txBox="1"/>
            <p:nvPr/>
          </p:nvSpPr>
          <p:spPr>
            <a:xfrm>
              <a:off x="8739029" y="1638300"/>
              <a:ext cx="4141519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EC914"/>
                  </a:solidFill>
                  <a:latin typeface="Aptos SemiBold" panose="020F0502020204030204" pitchFamily="34" charset="0"/>
                </a:rPr>
                <a:t>RE</a:t>
              </a:r>
              <a:r>
                <a:rPr lang="ro-RO" sz="2800" dirty="0">
                  <a:solidFill>
                    <a:srgbClr val="FEC914"/>
                  </a:solidFill>
                  <a:latin typeface="Aptos SemiBold" panose="020F0502020204030204" pitchFamily="34" charset="0"/>
                </a:rPr>
                <a:t>ȚEAUA NAȚIONALĂ </a:t>
              </a:r>
            </a:p>
            <a:p>
              <a:pPr algn="ctr"/>
              <a:r>
                <a:rPr lang="ro-RO" sz="2800" dirty="0">
                  <a:solidFill>
                    <a:srgbClr val="FEC914"/>
                  </a:solidFill>
                  <a:latin typeface="Aptos SemiBold" panose="020F0502020204030204" pitchFamily="34" charset="0"/>
                </a:rPr>
                <a:t>DE MENTORAT DIDACTIC</a:t>
              </a:r>
            </a:p>
            <a:p>
              <a:endParaRPr lang="ro-RO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0929A15-89EE-EE81-F661-90C0846255CB}"/>
              </a:ext>
            </a:extLst>
          </p:cNvPr>
          <p:cNvSpPr txBox="1"/>
          <p:nvPr/>
        </p:nvSpPr>
        <p:spPr>
          <a:xfrm>
            <a:off x="11249583" y="1183738"/>
            <a:ext cx="31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ptos SemiBold" panose="020B0004020202020204" pitchFamily="34" charset="0"/>
              </a:rPr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2380A-E85F-7BF8-8719-5E5156C7E383}"/>
              </a:ext>
            </a:extLst>
          </p:cNvPr>
          <p:cNvSpPr txBox="1"/>
          <p:nvPr/>
        </p:nvSpPr>
        <p:spPr>
          <a:xfrm>
            <a:off x="11725576" y="701639"/>
            <a:ext cx="5480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ptos SemiBold" panose="020B0004020202020204" pitchFamily="34" charset="0"/>
              </a:rPr>
              <a:t>CENTRUL NAȚIONAL PENTRU FORMARE ȘI DEZVOLTAREA ÎN CARIERA DIDACTICĂ – CNFDCD </a:t>
            </a:r>
          </a:p>
          <a:p>
            <a:r>
              <a:rPr lang="ro-RO" sz="2400" dirty="0">
                <a:latin typeface="Aptos SemiBold" panose="020B0004020202020204" pitchFamily="34" charset="0"/>
              </a:rPr>
              <a:t> (art. 118 din Legea 198.2023)</a:t>
            </a:r>
          </a:p>
        </p:txBody>
      </p:sp>
    </p:spTree>
    <p:extLst>
      <p:ext uri="{BB962C8B-B14F-4D97-AF65-F5344CB8AC3E}">
        <p14:creationId xmlns:p14="http://schemas.microsoft.com/office/powerpoint/2010/main" val="28762387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0000">
        <p159:morph option="byObject"/>
      </p:transition>
    </mc:Choice>
    <mc:Fallback>
      <p:transition spd="slow" advClick="0" advTm="10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ullseye with solid fill">
            <a:extLst>
              <a:ext uri="{FF2B5EF4-FFF2-40B4-BE49-F238E27FC236}">
                <a16:creationId xmlns:a16="http://schemas.microsoft.com/office/drawing/2014/main" id="{DB62FFF3-4B2E-E761-C2CA-A7CB3E9B7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491" y="575220"/>
            <a:ext cx="2438400" cy="243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7A958-ACF1-06C9-0319-C226E69F944A}"/>
              </a:ext>
            </a:extLst>
          </p:cNvPr>
          <p:cNvSpPr txBox="1"/>
          <p:nvPr/>
        </p:nvSpPr>
        <p:spPr>
          <a:xfrm>
            <a:off x="2678739" y="1024979"/>
            <a:ext cx="8502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400" dirty="0">
                <a:solidFill>
                  <a:srgbClr val="FEC914"/>
                </a:solidFill>
                <a:latin typeface="Aptos SemiBold" panose="020B0004020202020204" pitchFamily="34" charset="0"/>
              </a:rPr>
              <a:t>ȚINTE ATINSE – Ce avem în 2023 ?</a:t>
            </a:r>
            <a:endParaRPr lang="ro-RO" dirty="0">
              <a:solidFill>
                <a:srgbClr val="FEC914"/>
              </a:solidFill>
              <a:latin typeface="Aptos SemiBold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94A4E-2F08-C942-1057-097FFB1F1501}"/>
              </a:ext>
            </a:extLst>
          </p:cNvPr>
          <p:cNvSpPr txBox="1"/>
          <p:nvPr/>
        </p:nvSpPr>
        <p:spPr>
          <a:xfrm>
            <a:off x="2681197" y="1794420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Formarea continuă a diverselor categorii de personal</a:t>
            </a:r>
          </a:p>
          <a:p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didactic din învățământ, în domeniul mentoratului didactic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EA004F-0D05-8774-FD6C-103F30457B2F}"/>
              </a:ext>
            </a:extLst>
          </p:cNvPr>
          <p:cNvSpPr txBox="1"/>
          <p:nvPr/>
        </p:nvSpPr>
        <p:spPr>
          <a:xfrm>
            <a:off x="3643791" y="2906479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4 programe de formare profesională continuă acreditate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D0A3BF-4B1E-514D-0E7D-7C95B043AAB5}"/>
              </a:ext>
            </a:extLst>
          </p:cNvPr>
          <p:cNvSpPr txBox="1"/>
          <p:nvPr/>
        </p:nvSpPr>
        <p:spPr>
          <a:xfrm>
            <a:off x="4191000" y="3279047"/>
            <a:ext cx="1082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PROF I 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– Mentorat de carieră didactică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PROF II 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– Mentorat de practică pedagogică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PROF III 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– Management educațional în sistem </a:t>
            </a:r>
            <a:r>
              <a:rPr lang="ro-RO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mentoral</a:t>
            </a:r>
            <a:endParaRPr lang="ro-RO" sz="2400" dirty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PROF IV 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– </a:t>
            </a:r>
            <a:r>
              <a:rPr lang="ro-RO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Coaching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 în procesul de predare-învățare-evaluare în context </a:t>
            </a:r>
            <a:r>
              <a:rPr lang="ro-RO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blended-learning</a:t>
            </a:r>
            <a:endParaRPr lang="ro-RO" sz="2400" dirty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E29AB2-D312-B30E-ABC8-C4941A98A1FC}"/>
              </a:ext>
            </a:extLst>
          </p:cNvPr>
          <p:cNvGrpSpPr/>
          <p:nvPr/>
        </p:nvGrpSpPr>
        <p:grpSpPr>
          <a:xfrm>
            <a:off x="2733175" y="2764743"/>
            <a:ext cx="745136" cy="745136"/>
            <a:chOff x="2764563" y="3624903"/>
            <a:chExt cx="745136" cy="745136"/>
          </a:xfrm>
        </p:grpSpPr>
        <p:pic>
          <p:nvPicPr>
            <p:cNvPr id="3" name="Graphic 2" descr="Checkmark with solid fill">
              <a:extLst>
                <a:ext uri="{FF2B5EF4-FFF2-40B4-BE49-F238E27FC236}">
                  <a16:creationId xmlns:a16="http://schemas.microsoft.com/office/drawing/2014/main" id="{A81E7FC6-33B8-648F-CAE1-C68B88577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58499F-BB7C-2F6E-F594-B37D3D0CE578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</p:spTree>
    <p:extLst>
      <p:ext uri="{BB962C8B-B14F-4D97-AF65-F5344CB8AC3E}">
        <p14:creationId xmlns:p14="http://schemas.microsoft.com/office/powerpoint/2010/main" val="20892594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ullseye with solid fill">
            <a:extLst>
              <a:ext uri="{FF2B5EF4-FFF2-40B4-BE49-F238E27FC236}">
                <a16:creationId xmlns:a16="http://schemas.microsoft.com/office/drawing/2014/main" id="{DB62FFF3-4B2E-E761-C2CA-A7CB3E9B7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491" y="575220"/>
            <a:ext cx="2438400" cy="243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7A958-ACF1-06C9-0319-C226E69F944A}"/>
              </a:ext>
            </a:extLst>
          </p:cNvPr>
          <p:cNvSpPr txBox="1"/>
          <p:nvPr/>
        </p:nvSpPr>
        <p:spPr>
          <a:xfrm>
            <a:off x="2678739" y="1024979"/>
            <a:ext cx="8502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400" dirty="0">
                <a:solidFill>
                  <a:srgbClr val="FEC914"/>
                </a:solidFill>
                <a:latin typeface="Aptos SemiBold" panose="020B0004020202020204" pitchFamily="34" charset="0"/>
              </a:rPr>
              <a:t>ȚINTE ATINSE – Ce avem în 2023 ?</a:t>
            </a:r>
            <a:endParaRPr lang="ro-RO" dirty="0">
              <a:solidFill>
                <a:srgbClr val="FEC914"/>
              </a:solidFill>
              <a:latin typeface="Aptos SemiBold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94A4E-2F08-C942-1057-097FFB1F1501}"/>
              </a:ext>
            </a:extLst>
          </p:cNvPr>
          <p:cNvSpPr txBox="1"/>
          <p:nvPr/>
        </p:nvSpPr>
        <p:spPr>
          <a:xfrm>
            <a:off x="2681197" y="1794420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Formarea continuă a diverselor categorii de personal</a:t>
            </a:r>
          </a:p>
          <a:p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didactic din învățământ, în domeniul mentoratului didactic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EA004F-0D05-8774-FD6C-103F30457B2F}"/>
              </a:ext>
            </a:extLst>
          </p:cNvPr>
          <p:cNvSpPr txBox="1"/>
          <p:nvPr/>
        </p:nvSpPr>
        <p:spPr>
          <a:xfrm>
            <a:off x="3643791" y="2906479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4 programe de formare profesională continuă acreditate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D0A3BF-4B1E-514D-0E7D-7C95B043AAB5}"/>
              </a:ext>
            </a:extLst>
          </p:cNvPr>
          <p:cNvSpPr txBox="1"/>
          <p:nvPr/>
        </p:nvSpPr>
        <p:spPr>
          <a:xfrm>
            <a:off x="4191000" y="3279047"/>
            <a:ext cx="1082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PROF I 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– Mentorat de carieră didactică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PROF II 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– Mentorat de practică pedagogică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PROF III 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– Management educațional în sistem </a:t>
            </a:r>
            <a:r>
              <a:rPr lang="ro-RO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mentoral</a:t>
            </a:r>
            <a:endParaRPr lang="ro-RO" sz="2400" dirty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PROF IV 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– </a:t>
            </a:r>
            <a:r>
              <a:rPr lang="ro-RO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Coaching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 în procesul de predare-învățare-evaluare în context </a:t>
            </a:r>
            <a:r>
              <a:rPr lang="ro-RO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blended-learning</a:t>
            </a:r>
            <a:endParaRPr lang="ro-RO" sz="2400" dirty="0">
              <a:solidFill>
                <a:schemeClr val="tx1">
                  <a:lumMod val="85000"/>
                  <a:lumOff val="15000"/>
                </a:schemeClr>
              </a:solidFill>
              <a:latin typeface="Aptos SemiBold" panose="020B00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06EAD5-ABB2-2D83-32D1-78C968D5DD18}"/>
              </a:ext>
            </a:extLst>
          </p:cNvPr>
          <p:cNvSpPr txBox="1"/>
          <p:nvPr/>
        </p:nvSpPr>
        <p:spPr>
          <a:xfrm>
            <a:off x="3643791" y="5600700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Peste 28.000 de cadre didactice din învățământul preuniversitar care au absolvit programele de formare profesională</a:t>
            </a:r>
          </a:p>
        </p:txBody>
      </p:sp>
      <p:pic>
        <p:nvPicPr>
          <p:cNvPr id="20" name="Graphic 19" descr="Group success with solid fill">
            <a:extLst>
              <a:ext uri="{FF2B5EF4-FFF2-40B4-BE49-F238E27FC236}">
                <a16:creationId xmlns:a16="http://schemas.microsoft.com/office/drawing/2014/main" id="{762C0F20-B547-F052-1085-AC89702A9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0323" y="8035380"/>
            <a:ext cx="914400" cy="914400"/>
          </a:xfrm>
          <a:prstGeom prst="rect">
            <a:avLst/>
          </a:prstGeom>
        </p:spPr>
      </p:pic>
      <p:pic>
        <p:nvPicPr>
          <p:cNvPr id="22" name="Graphic 21" descr="Group of women with solid fill">
            <a:extLst>
              <a:ext uri="{FF2B5EF4-FFF2-40B4-BE49-F238E27FC236}">
                <a16:creationId xmlns:a16="http://schemas.microsoft.com/office/drawing/2014/main" id="{7BED1528-5D3D-D0C6-6F1F-EA43FF8A13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8200" y="6462423"/>
            <a:ext cx="914400" cy="914400"/>
          </a:xfrm>
          <a:prstGeom prst="rect">
            <a:avLst/>
          </a:prstGeom>
        </p:spPr>
      </p:pic>
      <p:pic>
        <p:nvPicPr>
          <p:cNvPr id="24" name="Graphic 23" descr="Group success with solid fill">
            <a:extLst>
              <a:ext uri="{FF2B5EF4-FFF2-40B4-BE49-F238E27FC236}">
                <a16:creationId xmlns:a16="http://schemas.microsoft.com/office/drawing/2014/main" id="{213B7014-C10F-A89D-BC3E-181BF7790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000" y="8035380"/>
            <a:ext cx="914400" cy="914400"/>
          </a:xfrm>
          <a:prstGeom prst="rect">
            <a:avLst/>
          </a:prstGeom>
        </p:spPr>
      </p:pic>
      <p:pic>
        <p:nvPicPr>
          <p:cNvPr id="25" name="Graphic 24" descr="Group of women with solid fill">
            <a:extLst>
              <a:ext uri="{FF2B5EF4-FFF2-40B4-BE49-F238E27FC236}">
                <a16:creationId xmlns:a16="http://schemas.microsoft.com/office/drawing/2014/main" id="{3D4AC165-6B98-C701-1775-E49C8EC64E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5877" y="6462423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09DAEA0-D2D5-77B5-10BD-8EF7D4F639FC}"/>
              </a:ext>
            </a:extLst>
          </p:cNvPr>
          <p:cNvSpPr txBox="1"/>
          <p:nvPr/>
        </p:nvSpPr>
        <p:spPr>
          <a:xfrm>
            <a:off x="5624095" y="668879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PROF I – 1.579 cadre didactice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2DE81C-B999-0D46-D8E8-5D62F88E5DA5}"/>
              </a:ext>
            </a:extLst>
          </p:cNvPr>
          <p:cNvSpPr txBox="1"/>
          <p:nvPr/>
        </p:nvSpPr>
        <p:spPr>
          <a:xfrm>
            <a:off x="5624095" y="8261747"/>
            <a:ext cx="455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PROF III – 8.707 cadre didactice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EBCE16-7E98-139F-EAD4-A0E56775300B}"/>
              </a:ext>
            </a:extLst>
          </p:cNvPr>
          <p:cNvSpPr txBox="1"/>
          <p:nvPr/>
        </p:nvSpPr>
        <p:spPr>
          <a:xfrm>
            <a:off x="11582400" y="668878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PROF II – 1.256 cadre didactice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A2D5D2-A35E-4D34-50BD-0F5908A44B84}"/>
              </a:ext>
            </a:extLst>
          </p:cNvPr>
          <p:cNvSpPr txBox="1"/>
          <p:nvPr/>
        </p:nvSpPr>
        <p:spPr>
          <a:xfrm>
            <a:off x="11560276" y="8261746"/>
            <a:ext cx="4594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PROF IV – 22.020 cadre didactice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0797CD-E659-B741-B0A5-0755B097C8A7}"/>
              </a:ext>
            </a:extLst>
          </p:cNvPr>
          <p:cNvGrpSpPr/>
          <p:nvPr/>
        </p:nvGrpSpPr>
        <p:grpSpPr>
          <a:xfrm>
            <a:off x="2733175" y="2764743"/>
            <a:ext cx="745136" cy="745136"/>
            <a:chOff x="2764563" y="3624903"/>
            <a:chExt cx="745136" cy="745136"/>
          </a:xfrm>
        </p:grpSpPr>
        <p:pic>
          <p:nvPicPr>
            <p:cNvPr id="3" name="Graphic 2" descr="Checkmark with solid fill">
              <a:extLst>
                <a:ext uri="{FF2B5EF4-FFF2-40B4-BE49-F238E27FC236}">
                  <a16:creationId xmlns:a16="http://schemas.microsoft.com/office/drawing/2014/main" id="{3F5ADAB6-8483-D164-36D8-456F61D87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A00CD60-805B-06FB-010D-0D37731E7126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81040D4-0F64-2C6F-D97D-24D0A0B86864}"/>
              </a:ext>
            </a:extLst>
          </p:cNvPr>
          <p:cNvGrpSpPr/>
          <p:nvPr/>
        </p:nvGrpSpPr>
        <p:grpSpPr>
          <a:xfrm>
            <a:off x="2794567" y="5600700"/>
            <a:ext cx="745136" cy="745136"/>
            <a:chOff x="2764563" y="3624903"/>
            <a:chExt cx="745136" cy="745136"/>
          </a:xfrm>
        </p:grpSpPr>
        <p:pic>
          <p:nvPicPr>
            <p:cNvPr id="10" name="Graphic 9" descr="Checkmark with solid fill">
              <a:extLst>
                <a:ext uri="{FF2B5EF4-FFF2-40B4-BE49-F238E27FC236}">
                  <a16:creationId xmlns:a16="http://schemas.microsoft.com/office/drawing/2014/main" id="{24D941E3-5D94-BBD6-1586-742A2503F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55A395-199B-5B86-3951-21CB2BADFE3E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</p:spTree>
    <p:extLst>
      <p:ext uri="{BB962C8B-B14F-4D97-AF65-F5344CB8AC3E}">
        <p14:creationId xmlns:p14="http://schemas.microsoft.com/office/powerpoint/2010/main" val="7938388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0000">
        <p159:morph option="byObject"/>
      </p:transition>
    </mc:Choice>
    <mc:Fallback>
      <p:transition spd="slow" advClick="0" advTm="10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ullseye with solid fill">
            <a:extLst>
              <a:ext uri="{FF2B5EF4-FFF2-40B4-BE49-F238E27FC236}">
                <a16:creationId xmlns:a16="http://schemas.microsoft.com/office/drawing/2014/main" id="{DB62FFF3-4B2E-E761-C2CA-A7CB3E9B7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491" y="575220"/>
            <a:ext cx="2438400" cy="243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7A958-ACF1-06C9-0319-C226E69F944A}"/>
              </a:ext>
            </a:extLst>
          </p:cNvPr>
          <p:cNvSpPr txBox="1"/>
          <p:nvPr/>
        </p:nvSpPr>
        <p:spPr>
          <a:xfrm>
            <a:off x="2678739" y="1024979"/>
            <a:ext cx="8502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400" dirty="0">
                <a:solidFill>
                  <a:srgbClr val="FEC914"/>
                </a:solidFill>
                <a:latin typeface="Aptos SemiBold" panose="020B0004020202020204" pitchFamily="34" charset="0"/>
              </a:rPr>
              <a:t>ȚINTE ATINSE – Ce avem în 2023 ?</a:t>
            </a:r>
            <a:endParaRPr lang="ro-RO" dirty="0">
              <a:solidFill>
                <a:srgbClr val="FEC914"/>
              </a:solidFill>
              <a:latin typeface="Aptos SemiBold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94A4E-2F08-C942-1057-097FFB1F1501}"/>
              </a:ext>
            </a:extLst>
          </p:cNvPr>
          <p:cNvSpPr txBox="1"/>
          <p:nvPr/>
        </p:nvSpPr>
        <p:spPr>
          <a:xfrm>
            <a:off x="2681197" y="1794420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Formarea continuă a diverselor categorii de personal</a:t>
            </a:r>
          </a:p>
          <a:p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didactic din învățământ, în domeniul mentoratului didactic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EA004F-0D05-8774-FD6C-103F30457B2F}"/>
              </a:ext>
            </a:extLst>
          </p:cNvPr>
          <p:cNvSpPr txBox="1"/>
          <p:nvPr/>
        </p:nvSpPr>
        <p:spPr>
          <a:xfrm>
            <a:off x="3733800" y="2949925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Constituirea </a:t>
            </a:r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Corpului național al profesorilor mentori 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din învățământul preuniversitar și înființarea </a:t>
            </a:r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R</a:t>
            </a:r>
            <a:r>
              <a:rPr lang="en-US" sz="2400" dirty="0" err="1">
                <a:solidFill>
                  <a:srgbClr val="00B050"/>
                </a:solidFill>
                <a:latin typeface="Aptos SemiBold" panose="020B0004020202020204" pitchFamily="34" charset="0"/>
              </a:rPr>
              <a:t>egistrul</a:t>
            </a:r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ui</a:t>
            </a:r>
            <a:r>
              <a:rPr lang="en-US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ptos SemiBold" panose="020B0004020202020204" pitchFamily="34" charset="0"/>
              </a:rPr>
              <a:t>na</a:t>
            </a:r>
            <a:r>
              <a:rPr lang="ro-RO" sz="2400" dirty="0" err="1">
                <a:solidFill>
                  <a:srgbClr val="00B050"/>
                </a:solidFill>
                <a:latin typeface="Aptos SemiBold" panose="020B0004020202020204" pitchFamily="34" charset="0"/>
              </a:rPr>
              <a:t>țional</a:t>
            </a:r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 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al profesorilor mentori din învățământul preuniversitar corp mentori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5FDB1F-A144-A7A7-A5EC-1744D888D1F5}"/>
              </a:ext>
            </a:extLst>
          </p:cNvPr>
          <p:cNvGrpSpPr/>
          <p:nvPr/>
        </p:nvGrpSpPr>
        <p:grpSpPr>
          <a:xfrm>
            <a:off x="2856778" y="3022290"/>
            <a:ext cx="745136" cy="745136"/>
            <a:chOff x="2764563" y="3624903"/>
            <a:chExt cx="745136" cy="745136"/>
          </a:xfrm>
        </p:grpSpPr>
        <p:pic>
          <p:nvPicPr>
            <p:cNvPr id="21" name="Graphic 20" descr="Checkmark with solid fill">
              <a:extLst>
                <a:ext uri="{FF2B5EF4-FFF2-40B4-BE49-F238E27FC236}">
                  <a16:creationId xmlns:a16="http://schemas.microsoft.com/office/drawing/2014/main" id="{454974BD-5EC0-714D-19E7-B86D1FC0C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B2AD333-5B9B-E874-3854-28508E50D767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</p:spTree>
    <p:extLst>
      <p:ext uri="{BB962C8B-B14F-4D97-AF65-F5344CB8AC3E}">
        <p14:creationId xmlns:p14="http://schemas.microsoft.com/office/powerpoint/2010/main" val="3723968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!!Group 41">
            <a:extLst>
              <a:ext uri="{FF2B5EF4-FFF2-40B4-BE49-F238E27FC236}">
                <a16:creationId xmlns:a16="http://schemas.microsoft.com/office/drawing/2014/main" id="{39AEE528-9BE3-6D46-9169-39D2A218E1A4}"/>
              </a:ext>
            </a:extLst>
          </p:cNvPr>
          <p:cNvGrpSpPr/>
          <p:nvPr/>
        </p:nvGrpSpPr>
        <p:grpSpPr>
          <a:xfrm>
            <a:off x="3810000" y="3086100"/>
            <a:ext cx="9738896" cy="3657600"/>
            <a:chOff x="3810000" y="3086100"/>
            <a:chExt cx="9738896" cy="36576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D6FCC88-9B3A-CDA9-F7FE-3890266BC575}"/>
                </a:ext>
              </a:extLst>
            </p:cNvPr>
            <p:cNvSpPr/>
            <p:nvPr/>
          </p:nvSpPr>
          <p:spPr>
            <a:xfrm>
              <a:off x="3810000" y="3086100"/>
              <a:ext cx="9738896" cy="3657600"/>
            </a:xfrm>
            <a:prstGeom prst="roundRect">
              <a:avLst/>
            </a:prstGeom>
            <a:noFill/>
            <a:ln>
              <a:solidFill>
                <a:srgbClr val="76E3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F44304-1AEA-17CE-0EB7-F8FD4B99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896" y="5197187"/>
              <a:ext cx="1676400" cy="1408176"/>
            </a:xfrm>
            <a:prstGeom prst="rect">
              <a:avLst/>
            </a:prstGeom>
          </p:spPr>
        </p:pic>
        <p:pic>
          <p:nvPicPr>
            <p:cNvPr id="24" name="Graphic 23" descr="Daily calendar with solid fill">
              <a:extLst>
                <a:ext uri="{FF2B5EF4-FFF2-40B4-BE49-F238E27FC236}">
                  <a16:creationId xmlns:a16="http://schemas.microsoft.com/office/drawing/2014/main" id="{3E655D02-1A26-D5D7-8FA8-AA92A0DF9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47256" y="4335803"/>
              <a:ext cx="390204" cy="3902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4F9DE1-53C4-545F-11DD-85236C5D73AA}"/>
                </a:ext>
              </a:extLst>
            </p:cNvPr>
            <p:cNvSpPr txBox="1"/>
            <p:nvPr/>
          </p:nvSpPr>
          <p:spPr>
            <a:xfrm>
              <a:off x="5021848" y="3511574"/>
              <a:ext cx="731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EC914"/>
                  </a:solidFill>
                  <a:latin typeface="Arial Rounded MT Bold" panose="020F0704030504030204" pitchFamily="34" charset="0"/>
                </a:rPr>
                <a:t>CARTEA DE VIZITA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CAB9EA-5E28-8DBA-DBD0-0BE24D6FE32A}"/>
                </a:ext>
              </a:extLst>
            </p:cNvPr>
            <p:cNvSpPr txBox="1"/>
            <p:nvPr/>
          </p:nvSpPr>
          <p:spPr>
            <a:xfrm>
              <a:off x="4932063" y="4356675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Durata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proiectului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 ani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9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luni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(31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martie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2021 – 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decembrie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2023</a:t>
              </a:r>
              <a:r>
                <a:rPr lang="en-US" dirty="0">
                  <a:latin typeface="Arial Rounded MT Bold" panose="020F0704030504030204" pitchFamily="34" charset="0"/>
                </a:rPr>
                <a:t>)</a:t>
              </a:r>
            </a:p>
          </p:txBody>
        </p:sp>
        <p:pic>
          <p:nvPicPr>
            <p:cNvPr id="28" name="Graphic 27" descr="Group of people with solid fill">
              <a:extLst>
                <a:ext uri="{FF2B5EF4-FFF2-40B4-BE49-F238E27FC236}">
                  <a16:creationId xmlns:a16="http://schemas.microsoft.com/office/drawing/2014/main" id="{F29E8C5E-2089-4641-A51E-2AF883F2F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47256" y="4794465"/>
              <a:ext cx="390204" cy="39020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30630C-8AAD-E059-6332-30CAE2D09B33}"/>
                </a:ext>
              </a:extLst>
            </p:cNvPr>
            <p:cNvSpPr txBox="1"/>
            <p:nvPr/>
          </p:nvSpPr>
          <p:spPr>
            <a:xfrm>
              <a:off x="4911037" y="480569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Grupul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tinta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28.211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persoane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pic>
          <p:nvPicPr>
            <p:cNvPr id="32" name="Graphic 31" descr="Money with solid fill">
              <a:extLst>
                <a:ext uri="{FF2B5EF4-FFF2-40B4-BE49-F238E27FC236}">
                  <a16:creationId xmlns:a16="http://schemas.microsoft.com/office/drawing/2014/main" id="{5F2AF992-984D-04E8-5800-A2FBC1284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42165" y="5257848"/>
              <a:ext cx="390204" cy="39020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CD78B4-1DA2-6ECE-D5C7-DD0B037F2CD1}"/>
                </a:ext>
              </a:extLst>
            </p:cNvPr>
            <p:cNvSpPr txBox="1"/>
            <p:nvPr/>
          </p:nvSpPr>
          <p:spPr>
            <a:xfrm>
              <a:off x="4911037" y="527872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Buget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 mil. EURO  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5F5D678-179D-1985-EE7F-C6E625844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38973" y="4877370"/>
              <a:ext cx="1543919" cy="15439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055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ullseye with solid fill">
            <a:extLst>
              <a:ext uri="{FF2B5EF4-FFF2-40B4-BE49-F238E27FC236}">
                <a16:creationId xmlns:a16="http://schemas.microsoft.com/office/drawing/2014/main" id="{DB62FFF3-4B2E-E761-C2CA-A7CB3E9B7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491" y="575220"/>
            <a:ext cx="2438400" cy="243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7A958-ACF1-06C9-0319-C226E69F944A}"/>
              </a:ext>
            </a:extLst>
          </p:cNvPr>
          <p:cNvSpPr txBox="1"/>
          <p:nvPr/>
        </p:nvSpPr>
        <p:spPr>
          <a:xfrm>
            <a:off x="2678739" y="1024979"/>
            <a:ext cx="8502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400" dirty="0">
                <a:solidFill>
                  <a:srgbClr val="FEC914"/>
                </a:solidFill>
                <a:latin typeface="Aptos SemiBold" panose="020B0004020202020204" pitchFamily="34" charset="0"/>
              </a:rPr>
              <a:t>ȚINTE ATINSE – Ce avem în 2023 ?</a:t>
            </a:r>
            <a:endParaRPr lang="ro-RO" dirty="0">
              <a:solidFill>
                <a:srgbClr val="FEC914"/>
              </a:solidFill>
              <a:latin typeface="Aptos SemiBold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94A4E-2F08-C942-1057-097FFB1F1501}"/>
              </a:ext>
            </a:extLst>
          </p:cNvPr>
          <p:cNvSpPr txBox="1"/>
          <p:nvPr/>
        </p:nvSpPr>
        <p:spPr>
          <a:xfrm>
            <a:off x="2681197" y="1794420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Formarea continuă a diverselor categorii de personal</a:t>
            </a:r>
          </a:p>
          <a:p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didactic din învățământ, în domeniul mentoratului didactic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EA004F-0D05-8774-FD6C-103F30457B2F}"/>
              </a:ext>
            </a:extLst>
          </p:cNvPr>
          <p:cNvSpPr txBox="1"/>
          <p:nvPr/>
        </p:nvSpPr>
        <p:spPr>
          <a:xfrm>
            <a:off x="3733800" y="2949925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Constituirea </a:t>
            </a:r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Corpului național al profesorilor mentori 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din învățământul preuniversitar și înființarea </a:t>
            </a:r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R</a:t>
            </a:r>
            <a:r>
              <a:rPr lang="en-US" sz="2400" dirty="0" err="1">
                <a:solidFill>
                  <a:srgbClr val="00B050"/>
                </a:solidFill>
                <a:latin typeface="Aptos SemiBold" panose="020B0004020202020204" pitchFamily="34" charset="0"/>
              </a:rPr>
              <a:t>egistrul</a:t>
            </a:r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ui</a:t>
            </a:r>
            <a:r>
              <a:rPr lang="en-US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ptos SemiBold" panose="020B0004020202020204" pitchFamily="34" charset="0"/>
              </a:rPr>
              <a:t>na</a:t>
            </a:r>
            <a:r>
              <a:rPr lang="ro-RO" sz="2400" dirty="0" err="1">
                <a:solidFill>
                  <a:srgbClr val="00B050"/>
                </a:solidFill>
                <a:latin typeface="Aptos SemiBold" panose="020B0004020202020204" pitchFamily="34" charset="0"/>
              </a:rPr>
              <a:t>țional</a:t>
            </a:r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 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al profesorilor mentori din învățământul preuniversitar corp mentori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CCDDF-7ABA-81FB-68AC-9C37140030E2}"/>
              </a:ext>
            </a:extLst>
          </p:cNvPr>
          <p:cNvSpPr txBox="1"/>
          <p:nvPr/>
        </p:nvSpPr>
        <p:spPr>
          <a:xfrm>
            <a:off x="3733800" y="4409453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Constituirea </a:t>
            </a:r>
            <a:r>
              <a:rPr lang="ro-RO" sz="2400" dirty="0">
                <a:solidFill>
                  <a:srgbClr val="0070C0"/>
                </a:solidFill>
                <a:latin typeface="Aptos SemiBold" panose="020B0004020202020204" pitchFamily="34" charset="0"/>
              </a:rPr>
              <a:t>Corpului național de formatori în domeniului mentoratului 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de carieră didactică și înființarea </a:t>
            </a:r>
            <a:r>
              <a:rPr lang="ro-RO" sz="2400" dirty="0">
                <a:solidFill>
                  <a:srgbClr val="0070C0"/>
                </a:solidFill>
                <a:latin typeface="Aptos SemiBold" panose="020B0004020202020204" pitchFamily="34" charset="0"/>
              </a:rPr>
              <a:t>Registrului formatorilor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 din învățământul preuniversitar</a:t>
            </a:r>
          </a:p>
        </p:txBody>
      </p:sp>
      <p:pic>
        <p:nvPicPr>
          <p:cNvPr id="13" name="Graphic 12" descr="Open book with table lamp, books, pen and pencil">
            <a:extLst>
              <a:ext uri="{FF2B5EF4-FFF2-40B4-BE49-F238E27FC236}">
                <a16:creationId xmlns:a16="http://schemas.microsoft.com/office/drawing/2014/main" id="{CBF06B20-3A0F-9E48-2047-8AF712B4A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3791" y="2879767"/>
            <a:ext cx="9144000" cy="9144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BC4E638-B8F0-EE69-3AA3-FDD6002F1A01}"/>
              </a:ext>
            </a:extLst>
          </p:cNvPr>
          <p:cNvGrpSpPr/>
          <p:nvPr/>
        </p:nvGrpSpPr>
        <p:grpSpPr>
          <a:xfrm>
            <a:off x="2856778" y="3022290"/>
            <a:ext cx="745136" cy="745136"/>
            <a:chOff x="2764563" y="3624903"/>
            <a:chExt cx="745136" cy="745136"/>
          </a:xfrm>
        </p:grpSpPr>
        <p:pic>
          <p:nvPicPr>
            <p:cNvPr id="16" name="Graphic 15" descr="Checkmark with solid fill">
              <a:extLst>
                <a:ext uri="{FF2B5EF4-FFF2-40B4-BE49-F238E27FC236}">
                  <a16:creationId xmlns:a16="http://schemas.microsoft.com/office/drawing/2014/main" id="{48698AF1-68C6-E6EF-0FB7-C54FDB758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C861F0-4F7B-B00C-C2FD-F40DEE0F1D2D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E7AB34-16C7-3E8C-1B27-914E5577627B}"/>
              </a:ext>
            </a:extLst>
          </p:cNvPr>
          <p:cNvGrpSpPr/>
          <p:nvPr/>
        </p:nvGrpSpPr>
        <p:grpSpPr>
          <a:xfrm>
            <a:off x="2877717" y="4499247"/>
            <a:ext cx="745136" cy="745136"/>
            <a:chOff x="2764563" y="3624903"/>
            <a:chExt cx="745136" cy="745136"/>
          </a:xfrm>
        </p:grpSpPr>
        <p:pic>
          <p:nvPicPr>
            <p:cNvPr id="19" name="Graphic 18" descr="Checkmark with solid fill">
              <a:extLst>
                <a:ext uri="{FF2B5EF4-FFF2-40B4-BE49-F238E27FC236}">
                  <a16:creationId xmlns:a16="http://schemas.microsoft.com/office/drawing/2014/main" id="{B386A6FA-17C0-432F-B7FC-8BAAC7552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272DB0-A9A1-F76C-F61E-EC6EDB15A481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</p:spTree>
    <p:extLst>
      <p:ext uri="{BB962C8B-B14F-4D97-AF65-F5344CB8AC3E}">
        <p14:creationId xmlns:p14="http://schemas.microsoft.com/office/powerpoint/2010/main" val="10359656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0000">
        <p159:morph option="byObject"/>
      </p:transition>
    </mc:Choice>
    <mc:Fallback>
      <p:transition spd="slow" advClick="0" advTm="10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phic 43" descr="Whiteboard on a stand">
            <a:extLst>
              <a:ext uri="{FF2B5EF4-FFF2-40B4-BE49-F238E27FC236}">
                <a16:creationId xmlns:a16="http://schemas.microsoft.com/office/drawing/2014/main" id="{463B61C7-50ED-3413-835D-CF84B119D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4077" y="2884472"/>
            <a:ext cx="6548438" cy="703020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ullseye with solid fill">
            <a:extLst>
              <a:ext uri="{FF2B5EF4-FFF2-40B4-BE49-F238E27FC236}">
                <a16:creationId xmlns:a16="http://schemas.microsoft.com/office/drawing/2014/main" id="{DB62FFF3-4B2E-E761-C2CA-A7CB3E9B7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491" y="575220"/>
            <a:ext cx="2438400" cy="243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7A958-ACF1-06C9-0319-C226E69F944A}"/>
              </a:ext>
            </a:extLst>
          </p:cNvPr>
          <p:cNvSpPr txBox="1"/>
          <p:nvPr/>
        </p:nvSpPr>
        <p:spPr>
          <a:xfrm>
            <a:off x="2678739" y="1024979"/>
            <a:ext cx="8502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400" dirty="0">
                <a:solidFill>
                  <a:srgbClr val="FEC914"/>
                </a:solidFill>
                <a:latin typeface="Aptos SemiBold" panose="020B0004020202020204" pitchFamily="34" charset="0"/>
              </a:rPr>
              <a:t>ȚINTE ATINSE – Ce avem în 2023 ?</a:t>
            </a:r>
            <a:endParaRPr lang="ro-RO" dirty="0">
              <a:solidFill>
                <a:srgbClr val="FEC914"/>
              </a:solidFill>
              <a:latin typeface="Aptos SemiBold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94A4E-2F08-C942-1057-097FFB1F1501}"/>
              </a:ext>
            </a:extLst>
          </p:cNvPr>
          <p:cNvSpPr txBox="1"/>
          <p:nvPr/>
        </p:nvSpPr>
        <p:spPr>
          <a:xfrm>
            <a:off x="2717517" y="1751152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Crearea cadrului strategic național de operaționalizare a cadrului normativ privind mentoratul de carieră didactică și a cadrului conceptual curricular pentru nivel liceal, adaptat sistemului </a:t>
            </a:r>
            <a:r>
              <a:rPr lang="ro-RO" sz="2400" dirty="0" err="1">
                <a:solidFill>
                  <a:srgbClr val="00B050"/>
                </a:solidFill>
                <a:latin typeface="Aptos SemiBold" panose="020B0004020202020204" pitchFamily="34" charset="0"/>
              </a:rPr>
              <a:t>blended-learning</a:t>
            </a:r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, inclusiv pentru predarea- învățarea- evaluarea în sistem online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CBDC83-D751-28A3-591F-48A51E55FFDE}"/>
              </a:ext>
            </a:extLst>
          </p:cNvPr>
          <p:cNvGrpSpPr/>
          <p:nvPr/>
        </p:nvGrpSpPr>
        <p:grpSpPr>
          <a:xfrm>
            <a:off x="2764563" y="3624903"/>
            <a:ext cx="745136" cy="745136"/>
            <a:chOff x="2764563" y="3624903"/>
            <a:chExt cx="745136" cy="745136"/>
          </a:xfrm>
        </p:grpSpPr>
        <p:pic>
          <p:nvPicPr>
            <p:cNvPr id="2" name="Graphic 1" descr="Checkmark with solid fill">
              <a:extLst>
                <a:ext uri="{FF2B5EF4-FFF2-40B4-BE49-F238E27FC236}">
                  <a16:creationId xmlns:a16="http://schemas.microsoft.com/office/drawing/2014/main" id="{C3D7A39D-7B21-AB87-37B0-E775C8A98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16A384-C9B5-05A9-E4BB-70663C7A3392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1DED590-5BCC-C1B7-C8AD-D8CBCC3A5C05}"/>
              </a:ext>
            </a:extLst>
          </p:cNvPr>
          <p:cNvSpPr txBox="1"/>
          <p:nvPr/>
        </p:nvSpPr>
        <p:spPr>
          <a:xfrm>
            <a:off x="3657600" y="3674783"/>
            <a:ext cx="1242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Aptos SemiBold" panose="020B0004020202020204" pitchFamily="34" charset="0"/>
              </a:rPr>
              <a:t>Repere metodologice in vederea adaptării la predarea și evaluare în sistem online, pentru nivel liceal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619573-5DFF-81D3-1592-2C2BD5A9BE50}"/>
              </a:ext>
            </a:extLst>
          </p:cNvPr>
          <p:cNvSpPr txBox="1"/>
          <p:nvPr/>
        </p:nvSpPr>
        <p:spPr>
          <a:xfrm>
            <a:off x="3657600" y="4828233"/>
            <a:ext cx="1242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Aptos SemiBold" panose="020B0004020202020204" pitchFamily="34" charset="0"/>
              </a:rPr>
              <a:t>Resurse educaționale </a:t>
            </a:r>
            <a:r>
              <a:rPr lang="ro-RO" sz="2400" b="1" dirty="0" err="1">
                <a:latin typeface="Aptos SemiBold" panose="020B0004020202020204" pitchFamily="34" charset="0"/>
              </a:rPr>
              <a:t>mentorale</a:t>
            </a:r>
            <a:r>
              <a:rPr lang="ro-RO" sz="2400" b="1" dirty="0">
                <a:latin typeface="Aptos SemiBold" panose="020B0004020202020204" pitchFamily="34" charset="0"/>
              </a:rPr>
              <a:t> care sprijină implementarea curriculumului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DD72346-A114-4B15-AD89-BA94234B4113}"/>
              </a:ext>
            </a:extLst>
          </p:cNvPr>
          <p:cNvGrpSpPr/>
          <p:nvPr/>
        </p:nvGrpSpPr>
        <p:grpSpPr>
          <a:xfrm>
            <a:off x="2764563" y="4666948"/>
            <a:ext cx="745136" cy="745136"/>
            <a:chOff x="2764563" y="3624903"/>
            <a:chExt cx="745136" cy="745136"/>
          </a:xfrm>
        </p:grpSpPr>
        <p:pic>
          <p:nvPicPr>
            <p:cNvPr id="30" name="Graphic 29" descr="Checkmark with solid fill">
              <a:extLst>
                <a:ext uri="{FF2B5EF4-FFF2-40B4-BE49-F238E27FC236}">
                  <a16:creationId xmlns:a16="http://schemas.microsoft.com/office/drawing/2014/main" id="{EE115D64-DC77-AC8F-4493-4F706A49D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EDCE94C-D47B-497F-4A32-576ED4B62A35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</p:spTree>
    <p:extLst>
      <p:ext uri="{BB962C8B-B14F-4D97-AF65-F5344CB8AC3E}">
        <p14:creationId xmlns:p14="http://schemas.microsoft.com/office/powerpoint/2010/main" val="26121514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phic 43" descr="Whiteboard on a stand">
            <a:extLst>
              <a:ext uri="{FF2B5EF4-FFF2-40B4-BE49-F238E27FC236}">
                <a16:creationId xmlns:a16="http://schemas.microsoft.com/office/drawing/2014/main" id="{463B61C7-50ED-3413-835D-CF84B119D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4077" y="2884472"/>
            <a:ext cx="6548438" cy="703020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ullseye with solid fill">
            <a:extLst>
              <a:ext uri="{FF2B5EF4-FFF2-40B4-BE49-F238E27FC236}">
                <a16:creationId xmlns:a16="http://schemas.microsoft.com/office/drawing/2014/main" id="{DB62FFF3-4B2E-E761-C2CA-A7CB3E9B7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491" y="575220"/>
            <a:ext cx="2438400" cy="243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7A958-ACF1-06C9-0319-C226E69F944A}"/>
              </a:ext>
            </a:extLst>
          </p:cNvPr>
          <p:cNvSpPr txBox="1"/>
          <p:nvPr/>
        </p:nvSpPr>
        <p:spPr>
          <a:xfrm>
            <a:off x="2678739" y="1024979"/>
            <a:ext cx="8502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400" dirty="0">
                <a:solidFill>
                  <a:srgbClr val="FEC914"/>
                </a:solidFill>
                <a:latin typeface="Aptos SemiBold" panose="020B0004020202020204" pitchFamily="34" charset="0"/>
              </a:rPr>
              <a:t>ȚINTE ATINSE – Ce avem în 2023 ?</a:t>
            </a:r>
            <a:endParaRPr lang="ro-RO" dirty="0">
              <a:solidFill>
                <a:srgbClr val="FEC914"/>
              </a:solidFill>
              <a:latin typeface="Aptos SemiBold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94A4E-2F08-C942-1057-097FFB1F1501}"/>
              </a:ext>
            </a:extLst>
          </p:cNvPr>
          <p:cNvSpPr txBox="1"/>
          <p:nvPr/>
        </p:nvSpPr>
        <p:spPr>
          <a:xfrm>
            <a:off x="2717517" y="1751152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Crearea cadrului strategic național de operaționalizare a cadrului normativ privind mentoratul de carieră didactică și a cadrului conceptual curricular pentru nivel liceal, adaptat sistemului </a:t>
            </a:r>
            <a:r>
              <a:rPr lang="ro-RO" sz="2400" dirty="0" err="1">
                <a:solidFill>
                  <a:srgbClr val="00B050"/>
                </a:solidFill>
                <a:latin typeface="Aptos SemiBold" panose="020B0004020202020204" pitchFamily="34" charset="0"/>
              </a:rPr>
              <a:t>blended-learning</a:t>
            </a:r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, inclusiv pentru predarea- învățarea- evaluarea în sistem online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CBDC83-D751-28A3-591F-48A51E55FFDE}"/>
              </a:ext>
            </a:extLst>
          </p:cNvPr>
          <p:cNvGrpSpPr/>
          <p:nvPr/>
        </p:nvGrpSpPr>
        <p:grpSpPr>
          <a:xfrm>
            <a:off x="2764563" y="3624903"/>
            <a:ext cx="745136" cy="745136"/>
            <a:chOff x="2764563" y="3624903"/>
            <a:chExt cx="745136" cy="745136"/>
          </a:xfrm>
        </p:grpSpPr>
        <p:pic>
          <p:nvPicPr>
            <p:cNvPr id="2" name="Graphic 1" descr="Checkmark with solid fill">
              <a:extLst>
                <a:ext uri="{FF2B5EF4-FFF2-40B4-BE49-F238E27FC236}">
                  <a16:creationId xmlns:a16="http://schemas.microsoft.com/office/drawing/2014/main" id="{C3D7A39D-7B21-AB87-37B0-E775C8A98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16A384-C9B5-05A9-E4BB-70663C7A3392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1DED590-5BCC-C1B7-C8AD-D8CBCC3A5C05}"/>
              </a:ext>
            </a:extLst>
          </p:cNvPr>
          <p:cNvSpPr txBox="1"/>
          <p:nvPr/>
        </p:nvSpPr>
        <p:spPr>
          <a:xfrm>
            <a:off x="3657600" y="3674783"/>
            <a:ext cx="1242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Aptos SemiBold" panose="020B0004020202020204" pitchFamily="34" charset="0"/>
              </a:rPr>
              <a:t>Repere metodologice in vederea adaptării la predarea și evaluare în sistem online, pentru nivel liceal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619573-5DFF-81D3-1592-2C2BD5A9BE50}"/>
              </a:ext>
            </a:extLst>
          </p:cNvPr>
          <p:cNvSpPr txBox="1"/>
          <p:nvPr/>
        </p:nvSpPr>
        <p:spPr>
          <a:xfrm>
            <a:off x="3657600" y="4828233"/>
            <a:ext cx="1242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Aptos SemiBold" panose="020B0004020202020204" pitchFamily="34" charset="0"/>
              </a:rPr>
              <a:t>Resurse educaționale </a:t>
            </a:r>
            <a:r>
              <a:rPr lang="ro-RO" sz="2400" b="1" dirty="0" err="1">
                <a:latin typeface="Aptos SemiBold" panose="020B0004020202020204" pitchFamily="34" charset="0"/>
              </a:rPr>
              <a:t>mentorale</a:t>
            </a:r>
            <a:r>
              <a:rPr lang="ro-RO" sz="2400" b="1" dirty="0">
                <a:latin typeface="Aptos SemiBold" panose="020B0004020202020204" pitchFamily="34" charset="0"/>
              </a:rPr>
              <a:t> care sprijină implementarea curriculumului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AA7EAE-4357-E8ED-5C9F-D5E7E2FDC653}"/>
              </a:ext>
            </a:extLst>
          </p:cNvPr>
          <p:cNvSpPr txBox="1"/>
          <p:nvPr/>
        </p:nvSpPr>
        <p:spPr>
          <a:xfrm>
            <a:off x="3677265" y="5520616"/>
            <a:ext cx="1242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Aptos SemiBold" panose="020B0004020202020204" pitchFamily="34" charset="0"/>
              </a:rPr>
              <a:t>4 oferte de tip programă școlară din categoria CDS: </a:t>
            </a:r>
            <a:r>
              <a:rPr lang="ro-RO" sz="2400" b="1" dirty="0">
                <a:solidFill>
                  <a:srgbClr val="00B050"/>
                </a:solidFill>
                <a:latin typeface="Aptos SemiBold" panose="020B0004020202020204" pitchFamily="34" charset="0"/>
              </a:rPr>
              <a:t>Strategii metacognitive</a:t>
            </a:r>
            <a:r>
              <a:rPr lang="ro-RO" sz="2400" b="1" dirty="0">
                <a:latin typeface="Aptos SemiBold" panose="020B0004020202020204" pitchFamily="34" charset="0"/>
              </a:rPr>
              <a:t>, </a:t>
            </a:r>
            <a:r>
              <a:rPr lang="ro-RO" sz="2400" b="1" dirty="0">
                <a:solidFill>
                  <a:srgbClr val="0070C0"/>
                </a:solidFill>
                <a:latin typeface="Aptos SemiBold" panose="020B0004020202020204" pitchFamily="34" charset="0"/>
              </a:rPr>
              <a:t>Managementul emoțiilor</a:t>
            </a:r>
            <a:r>
              <a:rPr lang="ro-RO" sz="2400" b="1" dirty="0">
                <a:latin typeface="Aptos SemiBold" panose="020B0004020202020204" pitchFamily="34" charset="0"/>
              </a:rPr>
              <a:t>, </a:t>
            </a:r>
            <a:r>
              <a:rPr lang="ro-RO" sz="2400" b="1" dirty="0">
                <a:solidFill>
                  <a:srgbClr val="00B050"/>
                </a:solidFill>
                <a:latin typeface="Aptos SemiBold" panose="020B0004020202020204" pitchFamily="34" charset="0"/>
              </a:rPr>
              <a:t>Educație digitală și abilități media</a:t>
            </a:r>
            <a:r>
              <a:rPr lang="ro-RO" sz="2400" b="1" dirty="0">
                <a:latin typeface="Aptos SemiBold" panose="020B0004020202020204" pitchFamily="34" charset="0"/>
              </a:rPr>
              <a:t>, </a:t>
            </a:r>
            <a:r>
              <a:rPr lang="ro-RO" sz="2400" b="1" dirty="0">
                <a:solidFill>
                  <a:srgbClr val="0070C0"/>
                </a:solidFill>
                <a:latin typeface="Aptos SemiBold" panose="020B0004020202020204" pitchFamily="34" charset="0"/>
              </a:rPr>
              <a:t>Educație incluzivă și dezvoltarea gândirii critice</a:t>
            </a:r>
            <a:r>
              <a:rPr lang="ro-RO" sz="2400" b="1" dirty="0">
                <a:latin typeface="Aptos SemiBold" panose="020B0004020202020204" pitchFamily="34" charset="0"/>
              </a:rPr>
              <a:t>; și ghiduri asociate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DD72346-A114-4B15-AD89-BA94234B4113}"/>
              </a:ext>
            </a:extLst>
          </p:cNvPr>
          <p:cNvGrpSpPr/>
          <p:nvPr/>
        </p:nvGrpSpPr>
        <p:grpSpPr>
          <a:xfrm>
            <a:off x="2764563" y="4666948"/>
            <a:ext cx="745136" cy="745136"/>
            <a:chOff x="2764563" y="3624903"/>
            <a:chExt cx="745136" cy="745136"/>
          </a:xfrm>
        </p:grpSpPr>
        <p:pic>
          <p:nvPicPr>
            <p:cNvPr id="30" name="Graphic 29" descr="Checkmark with solid fill">
              <a:extLst>
                <a:ext uri="{FF2B5EF4-FFF2-40B4-BE49-F238E27FC236}">
                  <a16:creationId xmlns:a16="http://schemas.microsoft.com/office/drawing/2014/main" id="{EE115D64-DC77-AC8F-4493-4F706A49D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EDCE94C-D47B-497F-4A32-576ED4B62A35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669BA76-96A2-DE28-1FBF-066926A0F7A6}"/>
              </a:ext>
            </a:extLst>
          </p:cNvPr>
          <p:cNvGrpSpPr/>
          <p:nvPr/>
        </p:nvGrpSpPr>
        <p:grpSpPr>
          <a:xfrm>
            <a:off x="2764563" y="5748212"/>
            <a:ext cx="745136" cy="745136"/>
            <a:chOff x="2764563" y="3624903"/>
            <a:chExt cx="745136" cy="745136"/>
          </a:xfrm>
        </p:grpSpPr>
        <p:pic>
          <p:nvPicPr>
            <p:cNvPr id="46" name="Graphic 45" descr="Checkmark with solid fill">
              <a:extLst>
                <a:ext uri="{FF2B5EF4-FFF2-40B4-BE49-F238E27FC236}">
                  <a16:creationId xmlns:a16="http://schemas.microsoft.com/office/drawing/2014/main" id="{0793B67C-C09B-FB0B-88C5-7CA132025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AF5A30A-CF9D-4C28-8C5A-DE54332B8858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</p:spTree>
    <p:extLst>
      <p:ext uri="{BB962C8B-B14F-4D97-AF65-F5344CB8AC3E}">
        <p14:creationId xmlns:p14="http://schemas.microsoft.com/office/powerpoint/2010/main" val="11444932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phic 43" descr="Whiteboard on a stand">
            <a:extLst>
              <a:ext uri="{FF2B5EF4-FFF2-40B4-BE49-F238E27FC236}">
                <a16:creationId xmlns:a16="http://schemas.microsoft.com/office/drawing/2014/main" id="{463B61C7-50ED-3413-835D-CF84B119D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4077" y="2884472"/>
            <a:ext cx="6548438" cy="703020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ullseye with solid fill">
            <a:extLst>
              <a:ext uri="{FF2B5EF4-FFF2-40B4-BE49-F238E27FC236}">
                <a16:creationId xmlns:a16="http://schemas.microsoft.com/office/drawing/2014/main" id="{DB62FFF3-4B2E-E761-C2CA-A7CB3E9B7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491" y="575220"/>
            <a:ext cx="2438400" cy="243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7A958-ACF1-06C9-0319-C226E69F944A}"/>
              </a:ext>
            </a:extLst>
          </p:cNvPr>
          <p:cNvSpPr txBox="1"/>
          <p:nvPr/>
        </p:nvSpPr>
        <p:spPr>
          <a:xfrm>
            <a:off x="2678739" y="1024979"/>
            <a:ext cx="8502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400" dirty="0">
                <a:solidFill>
                  <a:srgbClr val="FEC914"/>
                </a:solidFill>
                <a:latin typeface="Aptos SemiBold" panose="020B0004020202020204" pitchFamily="34" charset="0"/>
              </a:rPr>
              <a:t>ȚINTE ATINSE – Ce avem în 2023 ?</a:t>
            </a:r>
            <a:endParaRPr lang="ro-RO" dirty="0">
              <a:solidFill>
                <a:srgbClr val="FEC914"/>
              </a:solidFill>
              <a:latin typeface="Aptos SemiBold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94A4E-2F08-C942-1057-097FFB1F1501}"/>
              </a:ext>
            </a:extLst>
          </p:cNvPr>
          <p:cNvSpPr txBox="1"/>
          <p:nvPr/>
        </p:nvSpPr>
        <p:spPr>
          <a:xfrm>
            <a:off x="2717517" y="1751152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Crearea cadrului strategic național de operaționalizare a cadrului normativ privind mentoratul de carieră didactică și a cadrului conceptual curricular pentru nivel liceal, adaptat sistemului </a:t>
            </a:r>
            <a:r>
              <a:rPr lang="ro-RO" sz="2400" dirty="0" err="1">
                <a:solidFill>
                  <a:srgbClr val="00B050"/>
                </a:solidFill>
                <a:latin typeface="Aptos SemiBold" panose="020B0004020202020204" pitchFamily="34" charset="0"/>
              </a:rPr>
              <a:t>blended-learning</a:t>
            </a:r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, inclusiv pentru predarea- învățarea- evaluarea în sistem online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CBDC83-D751-28A3-591F-48A51E55FFDE}"/>
              </a:ext>
            </a:extLst>
          </p:cNvPr>
          <p:cNvGrpSpPr/>
          <p:nvPr/>
        </p:nvGrpSpPr>
        <p:grpSpPr>
          <a:xfrm>
            <a:off x="2764563" y="3624903"/>
            <a:ext cx="745136" cy="745136"/>
            <a:chOff x="2764563" y="3624903"/>
            <a:chExt cx="745136" cy="745136"/>
          </a:xfrm>
        </p:grpSpPr>
        <p:pic>
          <p:nvPicPr>
            <p:cNvPr id="2" name="Graphic 1" descr="Checkmark with solid fill">
              <a:extLst>
                <a:ext uri="{FF2B5EF4-FFF2-40B4-BE49-F238E27FC236}">
                  <a16:creationId xmlns:a16="http://schemas.microsoft.com/office/drawing/2014/main" id="{C3D7A39D-7B21-AB87-37B0-E775C8A98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16A384-C9B5-05A9-E4BB-70663C7A3392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1DED590-5BCC-C1B7-C8AD-D8CBCC3A5C05}"/>
              </a:ext>
            </a:extLst>
          </p:cNvPr>
          <p:cNvSpPr txBox="1"/>
          <p:nvPr/>
        </p:nvSpPr>
        <p:spPr>
          <a:xfrm>
            <a:off x="3657600" y="3674783"/>
            <a:ext cx="1242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Aptos SemiBold" panose="020B0004020202020204" pitchFamily="34" charset="0"/>
              </a:rPr>
              <a:t>Repere metodologice in vederea adaptării la predarea și evaluare în sistem online, pentru nivel liceal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619573-5DFF-81D3-1592-2C2BD5A9BE50}"/>
              </a:ext>
            </a:extLst>
          </p:cNvPr>
          <p:cNvSpPr txBox="1"/>
          <p:nvPr/>
        </p:nvSpPr>
        <p:spPr>
          <a:xfrm>
            <a:off x="3657600" y="4828233"/>
            <a:ext cx="1242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Aptos SemiBold" panose="020B0004020202020204" pitchFamily="34" charset="0"/>
              </a:rPr>
              <a:t>Resurse educaționale </a:t>
            </a:r>
            <a:r>
              <a:rPr lang="ro-RO" sz="2400" b="1" dirty="0" err="1">
                <a:latin typeface="Aptos SemiBold" panose="020B0004020202020204" pitchFamily="34" charset="0"/>
              </a:rPr>
              <a:t>mentorale</a:t>
            </a:r>
            <a:r>
              <a:rPr lang="ro-RO" sz="2400" b="1" dirty="0">
                <a:latin typeface="Aptos SemiBold" panose="020B0004020202020204" pitchFamily="34" charset="0"/>
              </a:rPr>
              <a:t> care sprijină implementarea curriculumului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AA7EAE-4357-E8ED-5C9F-D5E7E2FDC653}"/>
              </a:ext>
            </a:extLst>
          </p:cNvPr>
          <p:cNvSpPr txBox="1"/>
          <p:nvPr/>
        </p:nvSpPr>
        <p:spPr>
          <a:xfrm>
            <a:off x="3677265" y="5520616"/>
            <a:ext cx="1242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Aptos SemiBold" panose="020B0004020202020204" pitchFamily="34" charset="0"/>
              </a:rPr>
              <a:t>4 oferte de tip programă școlară din categoria CDS: </a:t>
            </a:r>
            <a:r>
              <a:rPr lang="ro-RO" sz="2400" b="1" dirty="0">
                <a:solidFill>
                  <a:srgbClr val="00B050"/>
                </a:solidFill>
                <a:latin typeface="Aptos SemiBold" panose="020B0004020202020204" pitchFamily="34" charset="0"/>
              </a:rPr>
              <a:t>Strategii metacognitive</a:t>
            </a:r>
            <a:r>
              <a:rPr lang="ro-RO" sz="2400" b="1" dirty="0">
                <a:latin typeface="Aptos SemiBold" panose="020B0004020202020204" pitchFamily="34" charset="0"/>
              </a:rPr>
              <a:t>, </a:t>
            </a:r>
            <a:r>
              <a:rPr lang="ro-RO" sz="2400" b="1" dirty="0">
                <a:solidFill>
                  <a:srgbClr val="0070C0"/>
                </a:solidFill>
                <a:latin typeface="Aptos SemiBold" panose="020B0004020202020204" pitchFamily="34" charset="0"/>
              </a:rPr>
              <a:t>Managementul emoțiilor</a:t>
            </a:r>
            <a:r>
              <a:rPr lang="ro-RO" sz="2400" b="1" dirty="0">
                <a:latin typeface="Aptos SemiBold" panose="020B0004020202020204" pitchFamily="34" charset="0"/>
              </a:rPr>
              <a:t>, </a:t>
            </a:r>
            <a:r>
              <a:rPr lang="ro-RO" sz="2400" b="1" dirty="0">
                <a:solidFill>
                  <a:srgbClr val="00B050"/>
                </a:solidFill>
                <a:latin typeface="Aptos SemiBold" panose="020B0004020202020204" pitchFamily="34" charset="0"/>
              </a:rPr>
              <a:t>Educație digitală și abilități media</a:t>
            </a:r>
            <a:r>
              <a:rPr lang="ro-RO" sz="2400" b="1" dirty="0">
                <a:latin typeface="Aptos SemiBold" panose="020B0004020202020204" pitchFamily="34" charset="0"/>
              </a:rPr>
              <a:t>, </a:t>
            </a:r>
            <a:r>
              <a:rPr lang="ro-RO" sz="2400" b="1" dirty="0">
                <a:solidFill>
                  <a:srgbClr val="0070C0"/>
                </a:solidFill>
                <a:latin typeface="Aptos SemiBold" panose="020B0004020202020204" pitchFamily="34" charset="0"/>
              </a:rPr>
              <a:t>Educație incluzivă și dezvoltarea gândirii critice</a:t>
            </a:r>
            <a:r>
              <a:rPr lang="ro-RO" sz="2400" b="1" dirty="0">
                <a:latin typeface="Aptos SemiBold" panose="020B0004020202020204" pitchFamily="34" charset="0"/>
              </a:rPr>
              <a:t>; și ghiduri asociate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69C041-AD8D-5DEA-56DE-4468DDD3703B}"/>
              </a:ext>
            </a:extLst>
          </p:cNvPr>
          <p:cNvSpPr txBox="1"/>
          <p:nvPr/>
        </p:nvSpPr>
        <p:spPr>
          <a:xfrm>
            <a:off x="3677265" y="6951663"/>
            <a:ext cx="1242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ptos SemiBold" panose="020B0004020202020204" pitchFamily="34" charset="0"/>
              </a:rPr>
              <a:t>Profilul profesional al cadrului didactic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65CA1C-4D6D-A067-155C-20A6DDD6933E}"/>
              </a:ext>
            </a:extLst>
          </p:cNvPr>
          <p:cNvSpPr txBox="1"/>
          <p:nvPr/>
        </p:nvSpPr>
        <p:spPr>
          <a:xfrm>
            <a:off x="3677265" y="7735781"/>
            <a:ext cx="1242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ptos SemiBold" panose="020B0004020202020204" pitchFamily="34" charset="0"/>
              </a:rPr>
              <a:t>Standarde profesionale: educație timpurie, învățământ primar, învățământ secundar (gimnazial și liceal)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DD72346-A114-4B15-AD89-BA94234B4113}"/>
              </a:ext>
            </a:extLst>
          </p:cNvPr>
          <p:cNvGrpSpPr/>
          <p:nvPr/>
        </p:nvGrpSpPr>
        <p:grpSpPr>
          <a:xfrm>
            <a:off x="2764563" y="4666948"/>
            <a:ext cx="745136" cy="745136"/>
            <a:chOff x="2764563" y="3624903"/>
            <a:chExt cx="745136" cy="745136"/>
          </a:xfrm>
        </p:grpSpPr>
        <p:pic>
          <p:nvPicPr>
            <p:cNvPr id="30" name="Graphic 29" descr="Checkmark with solid fill">
              <a:extLst>
                <a:ext uri="{FF2B5EF4-FFF2-40B4-BE49-F238E27FC236}">
                  <a16:creationId xmlns:a16="http://schemas.microsoft.com/office/drawing/2014/main" id="{EE115D64-DC77-AC8F-4493-4F706A49D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EDCE94C-D47B-497F-4A32-576ED4B62A35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669BA76-96A2-DE28-1FBF-066926A0F7A6}"/>
              </a:ext>
            </a:extLst>
          </p:cNvPr>
          <p:cNvGrpSpPr/>
          <p:nvPr/>
        </p:nvGrpSpPr>
        <p:grpSpPr>
          <a:xfrm>
            <a:off x="2764563" y="5748212"/>
            <a:ext cx="745136" cy="745136"/>
            <a:chOff x="2764563" y="3624903"/>
            <a:chExt cx="745136" cy="745136"/>
          </a:xfrm>
        </p:grpSpPr>
        <p:pic>
          <p:nvPicPr>
            <p:cNvPr id="46" name="Graphic 45" descr="Checkmark with solid fill">
              <a:extLst>
                <a:ext uri="{FF2B5EF4-FFF2-40B4-BE49-F238E27FC236}">
                  <a16:creationId xmlns:a16="http://schemas.microsoft.com/office/drawing/2014/main" id="{0793B67C-C09B-FB0B-88C5-7CA132025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AF5A30A-CF9D-4C28-8C5A-DE54332B8858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9B572C-89C5-3CB9-4E4E-95A01B27C13F}"/>
              </a:ext>
            </a:extLst>
          </p:cNvPr>
          <p:cNvGrpSpPr/>
          <p:nvPr/>
        </p:nvGrpSpPr>
        <p:grpSpPr>
          <a:xfrm>
            <a:off x="2811773" y="6798373"/>
            <a:ext cx="745136" cy="745136"/>
            <a:chOff x="2764563" y="3624903"/>
            <a:chExt cx="745136" cy="745136"/>
          </a:xfrm>
        </p:grpSpPr>
        <p:pic>
          <p:nvPicPr>
            <p:cNvPr id="49" name="Graphic 48" descr="Checkmark with solid fill">
              <a:extLst>
                <a:ext uri="{FF2B5EF4-FFF2-40B4-BE49-F238E27FC236}">
                  <a16:creationId xmlns:a16="http://schemas.microsoft.com/office/drawing/2014/main" id="{2C578AE8-7F1A-E568-75F4-A12425CDE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F41531A-61C7-61CE-1FD9-DFE197270CEA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964E3C9-94EB-9113-87DE-ED706250DEF6}"/>
              </a:ext>
            </a:extLst>
          </p:cNvPr>
          <p:cNvGrpSpPr/>
          <p:nvPr/>
        </p:nvGrpSpPr>
        <p:grpSpPr>
          <a:xfrm>
            <a:off x="2828041" y="7743789"/>
            <a:ext cx="745136" cy="745136"/>
            <a:chOff x="2764563" y="3624903"/>
            <a:chExt cx="745136" cy="745136"/>
          </a:xfrm>
        </p:grpSpPr>
        <p:pic>
          <p:nvPicPr>
            <p:cNvPr id="52" name="Graphic 51" descr="Checkmark with solid fill">
              <a:extLst>
                <a:ext uri="{FF2B5EF4-FFF2-40B4-BE49-F238E27FC236}">
                  <a16:creationId xmlns:a16="http://schemas.microsoft.com/office/drawing/2014/main" id="{0D407348-6B50-B665-5F67-0DFE76DF6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5CA262B-ADEA-F33D-67B7-79776F50B4D8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</p:spTree>
    <p:extLst>
      <p:ext uri="{BB962C8B-B14F-4D97-AF65-F5344CB8AC3E}">
        <p14:creationId xmlns:p14="http://schemas.microsoft.com/office/powerpoint/2010/main" val="3589923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0000">
        <p159:morph option="byObject"/>
      </p:transition>
    </mc:Choice>
    <mc:Fallback>
      <p:transition spd="slow" advClick="0" advTm="10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lassroom with whiteboard and alphabet">
            <a:extLst>
              <a:ext uri="{FF2B5EF4-FFF2-40B4-BE49-F238E27FC236}">
                <a16:creationId xmlns:a16="http://schemas.microsoft.com/office/drawing/2014/main" id="{DF0A3448-BF53-74D2-3439-CE3DD0494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400" y="3522663"/>
            <a:ext cx="12192000" cy="6858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ullseye with solid fill">
            <a:extLst>
              <a:ext uri="{FF2B5EF4-FFF2-40B4-BE49-F238E27FC236}">
                <a16:creationId xmlns:a16="http://schemas.microsoft.com/office/drawing/2014/main" id="{DB62FFF3-4B2E-E761-C2CA-A7CB3E9B7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491" y="575220"/>
            <a:ext cx="2438400" cy="243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7A958-ACF1-06C9-0319-C226E69F944A}"/>
              </a:ext>
            </a:extLst>
          </p:cNvPr>
          <p:cNvSpPr txBox="1"/>
          <p:nvPr/>
        </p:nvSpPr>
        <p:spPr>
          <a:xfrm>
            <a:off x="2678739" y="1024979"/>
            <a:ext cx="8502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400" dirty="0">
                <a:solidFill>
                  <a:srgbClr val="FEC914"/>
                </a:solidFill>
                <a:latin typeface="Aptos SemiBold" panose="020B0004020202020204" pitchFamily="34" charset="0"/>
              </a:rPr>
              <a:t>ȚINTE ATINSE – Ce avem în 2023 ?</a:t>
            </a:r>
            <a:endParaRPr lang="ro-RO" dirty="0">
              <a:solidFill>
                <a:srgbClr val="FEC914"/>
              </a:solidFill>
              <a:latin typeface="Aptos SemiBold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94A4E-2F08-C942-1057-097FFB1F1501}"/>
              </a:ext>
            </a:extLst>
          </p:cNvPr>
          <p:cNvSpPr txBox="1"/>
          <p:nvPr/>
        </p:nvSpPr>
        <p:spPr>
          <a:xfrm>
            <a:off x="2717517" y="1751152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Crearea cadrului strategic național de operaționalizare a cadrului normativ privind mentoratul de carieră didactică și a cadrului conceptual curricular pentru nivel liceal, adaptat sistemului </a:t>
            </a:r>
            <a:r>
              <a:rPr lang="ro-RO" sz="2400" dirty="0" err="1">
                <a:solidFill>
                  <a:srgbClr val="00B050"/>
                </a:solidFill>
                <a:latin typeface="Aptos SemiBold" panose="020B0004020202020204" pitchFamily="34" charset="0"/>
              </a:rPr>
              <a:t>blended-learning</a:t>
            </a:r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, inclusiv pentru predarea- învățarea- evaluarea în sistem online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CBDC83-D751-28A3-591F-48A51E55FFDE}"/>
              </a:ext>
            </a:extLst>
          </p:cNvPr>
          <p:cNvGrpSpPr/>
          <p:nvPr/>
        </p:nvGrpSpPr>
        <p:grpSpPr>
          <a:xfrm>
            <a:off x="2764563" y="3701954"/>
            <a:ext cx="745136" cy="745136"/>
            <a:chOff x="2764563" y="3624903"/>
            <a:chExt cx="745136" cy="745136"/>
          </a:xfrm>
        </p:grpSpPr>
        <p:pic>
          <p:nvPicPr>
            <p:cNvPr id="2" name="Graphic 1" descr="Checkmark with solid fill">
              <a:extLst>
                <a:ext uri="{FF2B5EF4-FFF2-40B4-BE49-F238E27FC236}">
                  <a16:creationId xmlns:a16="http://schemas.microsoft.com/office/drawing/2014/main" id="{C3D7A39D-7B21-AB87-37B0-E775C8A98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16A384-C9B5-05A9-E4BB-70663C7A3392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1DED590-5BCC-C1B7-C8AD-D8CBCC3A5C05}"/>
              </a:ext>
            </a:extLst>
          </p:cNvPr>
          <p:cNvSpPr txBox="1"/>
          <p:nvPr/>
        </p:nvSpPr>
        <p:spPr>
          <a:xfrm>
            <a:off x="3657600" y="3674783"/>
            <a:ext cx="1242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00B0F0"/>
                </a:solidFill>
                <a:latin typeface="Aptos SemiBold" panose="020B0004020202020204" pitchFamily="34" charset="0"/>
              </a:rPr>
              <a:t>Cadru normativ național </a:t>
            </a:r>
            <a:r>
              <a:rPr lang="ro-RO" sz="2400" b="1" dirty="0">
                <a:latin typeface="Aptos SemiBold" panose="020B0004020202020204" pitchFamily="34" charset="0"/>
              </a:rPr>
              <a:t>pentru formarea inițială și continuă în cariera didactică, corelat cu cadrul european, în perspectiva </a:t>
            </a:r>
            <a:r>
              <a:rPr lang="ro-RO" sz="2400" b="1" dirty="0">
                <a:solidFill>
                  <a:srgbClr val="00B050"/>
                </a:solidFill>
                <a:latin typeface="Aptos SemiBold" panose="020B0004020202020204" pitchFamily="34" charset="0"/>
              </a:rPr>
              <a:t>European </a:t>
            </a:r>
            <a:r>
              <a:rPr lang="ro-RO" sz="2400" b="1" dirty="0" err="1">
                <a:solidFill>
                  <a:srgbClr val="00B050"/>
                </a:solidFill>
                <a:latin typeface="Aptos SemiBold" panose="020B0004020202020204" pitchFamily="34" charset="0"/>
              </a:rPr>
              <a:t>Education</a:t>
            </a:r>
            <a:r>
              <a:rPr lang="ro-RO" sz="2400" b="1" dirty="0">
                <a:solidFill>
                  <a:srgbClr val="00B050"/>
                </a:solidFill>
                <a:latin typeface="Aptos SemiBold" panose="020B0004020202020204" pitchFamily="34" charset="0"/>
              </a:rPr>
              <a:t> </a:t>
            </a:r>
            <a:r>
              <a:rPr lang="ro-RO" sz="2400" b="1" dirty="0" err="1">
                <a:solidFill>
                  <a:srgbClr val="00B050"/>
                </a:solidFill>
                <a:latin typeface="Aptos SemiBold" panose="020B0004020202020204" pitchFamily="34" charset="0"/>
              </a:rPr>
              <a:t>Area</a:t>
            </a:r>
            <a:r>
              <a:rPr lang="ro-RO" sz="2400" b="1" dirty="0">
                <a:solidFill>
                  <a:srgbClr val="00B050"/>
                </a:solidFill>
                <a:latin typeface="Aptos SemiBold" panose="020B0004020202020204" pitchFamily="34" charset="0"/>
              </a:rPr>
              <a:t> – 2025</a:t>
            </a:r>
          </a:p>
        </p:txBody>
      </p:sp>
    </p:spTree>
    <p:extLst>
      <p:ext uri="{BB962C8B-B14F-4D97-AF65-F5344CB8AC3E}">
        <p14:creationId xmlns:p14="http://schemas.microsoft.com/office/powerpoint/2010/main" val="21776813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lassroom with whiteboard and alphabet">
            <a:extLst>
              <a:ext uri="{FF2B5EF4-FFF2-40B4-BE49-F238E27FC236}">
                <a16:creationId xmlns:a16="http://schemas.microsoft.com/office/drawing/2014/main" id="{DF0A3448-BF53-74D2-3439-CE3DD0494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400" y="3522663"/>
            <a:ext cx="12192000" cy="6858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ullseye with solid fill">
            <a:extLst>
              <a:ext uri="{FF2B5EF4-FFF2-40B4-BE49-F238E27FC236}">
                <a16:creationId xmlns:a16="http://schemas.microsoft.com/office/drawing/2014/main" id="{DB62FFF3-4B2E-E761-C2CA-A7CB3E9B7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491" y="575220"/>
            <a:ext cx="2438400" cy="243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7A958-ACF1-06C9-0319-C226E69F944A}"/>
              </a:ext>
            </a:extLst>
          </p:cNvPr>
          <p:cNvSpPr txBox="1"/>
          <p:nvPr/>
        </p:nvSpPr>
        <p:spPr>
          <a:xfrm>
            <a:off x="2678739" y="1024979"/>
            <a:ext cx="8502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400" dirty="0">
                <a:solidFill>
                  <a:srgbClr val="FEC914"/>
                </a:solidFill>
                <a:latin typeface="Aptos SemiBold" panose="020B0004020202020204" pitchFamily="34" charset="0"/>
              </a:rPr>
              <a:t>ȚINTE ATINSE – Ce avem în 2023 ?</a:t>
            </a:r>
            <a:endParaRPr lang="ro-RO" dirty="0">
              <a:solidFill>
                <a:srgbClr val="FEC914"/>
              </a:solidFill>
              <a:latin typeface="Aptos SemiBold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94A4E-2F08-C942-1057-097FFB1F1501}"/>
              </a:ext>
            </a:extLst>
          </p:cNvPr>
          <p:cNvSpPr txBox="1"/>
          <p:nvPr/>
        </p:nvSpPr>
        <p:spPr>
          <a:xfrm>
            <a:off x="2717517" y="1751152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Crearea cadrului strategic național de operaționalizare a cadrului normativ privind mentoratul de carieră didactică și a cadrului conceptual curricular pentru nivel liceal, adaptat sistemului </a:t>
            </a:r>
            <a:r>
              <a:rPr lang="ro-RO" sz="2400" dirty="0" err="1">
                <a:solidFill>
                  <a:srgbClr val="00B050"/>
                </a:solidFill>
                <a:latin typeface="Aptos SemiBold" panose="020B0004020202020204" pitchFamily="34" charset="0"/>
              </a:rPr>
              <a:t>blended-learning</a:t>
            </a:r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, inclusiv pentru predarea- învățarea- evaluarea în sistem online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CBDC83-D751-28A3-591F-48A51E55FFDE}"/>
              </a:ext>
            </a:extLst>
          </p:cNvPr>
          <p:cNvGrpSpPr/>
          <p:nvPr/>
        </p:nvGrpSpPr>
        <p:grpSpPr>
          <a:xfrm>
            <a:off x="2764563" y="3701954"/>
            <a:ext cx="745136" cy="745136"/>
            <a:chOff x="2764563" y="3624903"/>
            <a:chExt cx="745136" cy="745136"/>
          </a:xfrm>
        </p:grpSpPr>
        <p:pic>
          <p:nvPicPr>
            <p:cNvPr id="2" name="Graphic 1" descr="Checkmark with solid fill">
              <a:extLst>
                <a:ext uri="{FF2B5EF4-FFF2-40B4-BE49-F238E27FC236}">
                  <a16:creationId xmlns:a16="http://schemas.microsoft.com/office/drawing/2014/main" id="{C3D7A39D-7B21-AB87-37B0-E775C8A98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16A384-C9B5-05A9-E4BB-70663C7A3392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1DED590-5BCC-C1B7-C8AD-D8CBCC3A5C05}"/>
              </a:ext>
            </a:extLst>
          </p:cNvPr>
          <p:cNvSpPr txBox="1"/>
          <p:nvPr/>
        </p:nvSpPr>
        <p:spPr>
          <a:xfrm>
            <a:off x="3657600" y="3674783"/>
            <a:ext cx="1242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00B0F0"/>
                </a:solidFill>
                <a:latin typeface="Aptos SemiBold" panose="020B0004020202020204" pitchFamily="34" charset="0"/>
              </a:rPr>
              <a:t>Cadru normativ național </a:t>
            </a:r>
            <a:r>
              <a:rPr lang="ro-RO" sz="2400" b="1" dirty="0">
                <a:latin typeface="Aptos SemiBold" panose="020B0004020202020204" pitchFamily="34" charset="0"/>
              </a:rPr>
              <a:t>pentru formarea inițială și continuă în cariera didactică, corelat cu cadrul european, în perspectiva </a:t>
            </a:r>
            <a:r>
              <a:rPr lang="ro-RO" sz="2400" b="1" dirty="0">
                <a:solidFill>
                  <a:srgbClr val="00B050"/>
                </a:solidFill>
                <a:latin typeface="Aptos SemiBold" panose="020B0004020202020204" pitchFamily="34" charset="0"/>
              </a:rPr>
              <a:t>European </a:t>
            </a:r>
            <a:r>
              <a:rPr lang="ro-RO" sz="2400" b="1" dirty="0" err="1">
                <a:solidFill>
                  <a:srgbClr val="00B050"/>
                </a:solidFill>
                <a:latin typeface="Aptos SemiBold" panose="020B0004020202020204" pitchFamily="34" charset="0"/>
              </a:rPr>
              <a:t>Education</a:t>
            </a:r>
            <a:r>
              <a:rPr lang="ro-RO" sz="2400" b="1" dirty="0">
                <a:solidFill>
                  <a:srgbClr val="00B050"/>
                </a:solidFill>
                <a:latin typeface="Aptos SemiBold" panose="020B0004020202020204" pitchFamily="34" charset="0"/>
              </a:rPr>
              <a:t> </a:t>
            </a:r>
            <a:r>
              <a:rPr lang="ro-RO" sz="2400" b="1" dirty="0" err="1">
                <a:solidFill>
                  <a:srgbClr val="00B050"/>
                </a:solidFill>
                <a:latin typeface="Aptos SemiBold" panose="020B0004020202020204" pitchFamily="34" charset="0"/>
              </a:rPr>
              <a:t>Area</a:t>
            </a:r>
            <a:r>
              <a:rPr lang="ro-RO" sz="2400" b="1" dirty="0">
                <a:solidFill>
                  <a:srgbClr val="00B050"/>
                </a:solidFill>
                <a:latin typeface="Aptos SemiBold" panose="020B0004020202020204" pitchFamily="34" charset="0"/>
              </a:rPr>
              <a:t> – 2025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619573-5DFF-81D3-1592-2C2BD5A9BE50}"/>
              </a:ext>
            </a:extLst>
          </p:cNvPr>
          <p:cNvSpPr txBox="1"/>
          <p:nvPr/>
        </p:nvSpPr>
        <p:spPr>
          <a:xfrm>
            <a:off x="3657600" y="4828233"/>
            <a:ext cx="1242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b="1" dirty="0">
                <a:solidFill>
                  <a:srgbClr val="00B0F0"/>
                </a:solidFill>
                <a:latin typeface="Aptos SemiBold" panose="020B0004020202020204" pitchFamily="34" charset="0"/>
              </a:rPr>
              <a:t>Cadru instituțional fiabil de profesionalizare a 	carierei didactice</a:t>
            </a:r>
            <a:r>
              <a:rPr lang="ro-RO" sz="2400" b="1" dirty="0">
                <a:latin typeface="Aptos SemiBold" panose="020B0004020202020204" pitchFamily="34" charset="0"/>
              </a:rPr>
              <a:t>, care să reglementeze, deopotrivă, </a:t>
            </a:r>
            <a:r>
              <a:rPr lang="ro-RO" sz="2400" b="1" dirty="0">
                <a:solidFill>
                  <a:srgbClr val="00B050"/>
                </a:solidFill>
                <a:latin typeface="Aptos SemiBold" panose="020B0004020202020204" pitchFamily="34" charset="0"/>
              </a:rPr>
              <a:t>debutul și evoluția în cariera didactică</a:t>
            </a:r>
            <a:r>
              <a:rPr lang="ro-RO" sz="2400" b="1" dirty="0">
                <a:latin typeface="Aptos SemiBold" panose="020B0004020202020204" pitchFamily="34" charset="0"/>
              </a:rPr>
              <a:t>, în sistemul educațional preuniversitar, prin elaborarea/revizuirea/dezvoltarea unor mecanisme, standarde, instrumente și proceduri vizând formarea și dezvoltarea competenței didactice necesare ocupării unei funcții didactice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69C041-AD8D-5DEA-56DE-4468DDD3703B}"/>
              </a:ext>
            </a:extLst>
          </p:cNvPr>
          <p:cNvSpPr txBox="1"/>
          <p:nvPr/>
        </p:nvSpPr>
        <p:spPr>
          <a:xfrm>
            <a:off x="3677265" y="6951663"/>
            <a:ext cx="1242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rgbClr val="00B0F0"/>
                </a:solidFill>
                <a:latin typeface="Aptos SemiBold" panose="020B0004020202020204" pitchFamily="34" charset="0"/>
              </a:rPr>
              <a:t>Sistem de formare profesională pentru cariera didactică </a:t>
            </a:r>
            <a:r>
              <a:rPr lang="ro-RO" sz="2400" dirty="0">
                <a:latin typeface="Aptos SemiBold" panose="020B0004020202020204" pitchFamily="34" charset="0"/>
              </a:rPr>
              <a:t>regândit, fundamentat la nivelul formării inițiale pe </a:t>
            </a:r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stagiile practice pedagogice și la nivelul formării profesionale continue </a:t>
            </a:r>
            <a:r>
              <a:rPr lang="ro-RO" sz="2400" dirty="0">
                <a:latin typeface="Aptos SemiBold" panose="020B0004020202020204" pitchFamily="34" charset="0"/>
              </a:rPr>
              <a:t>pe mentorat didactic, în cadrul comunităților de învățare și pe rute flexibile de acces și de evoluție în carieră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DD72346-A114-4B15-AD89-BA94234B4113}"/>
              </a:ext>
            </a:extLst>
          </p:cNvPr>
          <p:cNvGrpSpPr/>
          <p:nvPr/>
        </p:nvGrpSpPr>
        <p:grpSpPr>
          <a:xfrm>
            <a:off x="2764563" y="5211384"/>
            <a:ext cx="745136" cy="745136"/>
            <a:chOff x="2764563" y="3624903"/>
            <a:chExt cx="745136" cy="745136"/>
          </a:xfrm>
        </p:grpSpPr>
        <p:pic>
          <p:nvPicPr>
            <p:cNvPr id="30" name="Graphic 29" descr="Checkmark with solid fill">
              <a:extLst>
                <a:ext uri="{FF2B5EF4-FFF2-40B4-BE49-F238E27FC236}">
                  <a16:creationId xmlns:a16="http://schemas.microsoft.com/office/drawing/2014/main" id="{EE115D64-DC77-AC8F-4493-4F706A49D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EDCE94C-D47B-497F-4A32-576ED4B62A35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2B6EEC0-45A5-B0C9-984A-2400693300FA}"/>
              </a:ext>
            </a:extLst>
          </p:cNvPr>
          <p:cNvGrpSpPr/>
          <p:nvPr/>
        </p:nvGrpSpPr>
        <p:grpSpPr>
          <a:xfrm>
            <a:off x="2696750" y="7277100"/>
            <a:ext cx="745136" cy="745136"/>
            <a:chOff x="2764563" y="3624903"/>
            <a:chExt cx="745136" cy="745136"/>
          </a:xfrm>
        </p:grpSpPr>
        <p:pic>
          <p:nvPicPr>
            <p:cNvPr id="36" name="Graphic 35" descr="Checkmark with solid fill">
              <a:extLst>
                <a:ext uri="{FF2B5EF4-FFF2-40B4-BE49-F238E27FC236}">
                  <a16:creationId xmlns:a16="http://schemas.microsoft.com/office/drawing/2014/main" id="{5DE8D658-C2C1-37C7-5D08-DD3F670E0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639B5EE-8BFA-4A13-0536-3BCB89A2EB5D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</p:spTree>
    <p:extLst>
      <p:ext uri="{BB962C8B-B14F-4D97-AF65-F5344CB8AC3E}">
        <p14:creationId xmlns:p14="http://schemas.microsoft.com/office/powerpoint/2010/main" val="35333960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0000">
        <p159:morph option="byObject"/>
      </p:transition>
    </mc:Choice>
    <mc:Fallback>
      <p:transition spd="slow" advClick="0" advTm="10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A flying arrow">
            <a:extLst>
              <a:ext uri="{FF2B5EF4-FFF2-40B4-BE49-F238E27FC236}">
                <a16:creationId xmlns:a16="http://schemas.microsoft.com/office/drawing/2014/main" id="{560112A0-18C0-957C-1B17-8D891DFA7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75074">
            <a:off x="4491252" y="3336430"/>
            <a:ext cx="8658225" cy="529679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ullseye with solid fill">
            <a:extLst>
              <a:ext uri="{FF2B5EF4-FFF2-40B4-BE49-F238E27FC236}">
                <a16:creationId xmlns:a16="http://schemas.microsoft.com/office/drawing/2014/main" id="{DB62FFF3-4B2E-E761-C2CA-A7CB3E9B7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491" y="575220"/>
            <a:ext cx="2438400" cy="243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7A958-ACF1-06C9-0319-C226E69F944A}"/>
              </a:ext>
            </a:extLst>
          </p:cNvPr>
          <p:cNvSpPr txBox="1"/>
          <p:nvPr/>
        </p:nvSpPr>
        <p:spPr>
          <a:xfrm>
            <a:off x="2678739" y="1024979"/>
            <a:ext cx="8502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400" dirty="0">
                <a:solidFill>
                  <a:srgbClr val="FEC914"/>
                </a:solidFill>
                <a:latin typeface="Aptos SemiBold" panose="020B0004020202020204" pitchFamily="34" charset="0"/>
              </a:rPr>
              <a:t>ȚINTE ATINSE – Ce avem în 2023 ?</a:t>
            </a:r>
            <a:endParaRPr lang="ro-RO" dirty="0">
              <a:solidFill>
                <a:srgbClr val="FEC914"/>
              </a:solidFill>
              <a:latin typeface="Aptos SemiBold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94A4E-2F08-C942-1057-097FFB1F1501}"/>
              </a:ext>
            </a:extLst>
          </p:cNvPr>
          <p:cNvSpPr txBox="1"/>
          <p:nvPr/>
        </p:nvSpPr>
        <p:spPr>
          <a:xfrm>
            <a:off x="2717517" y="1751152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Crearea cadrului strategic național de operaționalizare a cadrului normativ privind mentoratul de carieră didactică și a cadrului conceptual curricular pentru nivel liceal, adaptat sistemului </a:t>
            </a:r>
            <a:r>
              <a:rPr lang="ro-RO" sz="2400" dirty="0" err="1">
                <a:solidFill>
                  <a:srgbClr val="00B050"/>
                </a:solidFill>
                <a:latin typeface="Aptos SemiBold" panose="020B0004020202020204" pitchFamily="34" charset="0"/>
              </a:rPr>
              <a:t>blended-learning</a:t>
            </a:r>
            <a:r>
              <a:rPr lang="ro-RO" sz="2400" dirty="0">
                <a:solidFill>
                  <a:srgbClr val="00B050"/>
                </a:solidFill>
                <a:latin typeface="Aptos SemiBold" panose="020B0004020202020204" pitchFamily="34" charset="0"/>
              </a:rPr>
              <a:t>, inclusiv pentru predarea- învățarea- evaluarea în sistem online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CBDC83-D751-28A3-591F-48A51E55FFDE}"/>
              </a:ext>
            </a:extLst>
          </p:cNvPr>
          <p:cNvGrpSpPr/>
          <p:nvPr/>
        </p:nvGrpSpPr>
        <p:grpSpPr>
          <a:xfrm>
            <a:off x="2674464" y="4054197"/>
            <a:ext cx="745136" cy="745136"/>
            <a:chOff x="2764563" y="3624903"/>
            <a:chExt cx="745136" cy="745136"/>
          </a:xfrm>
        </p:grpSpPr>
        <p:pic>
          <p:nvPicPr>
            <p:cNvPr id="2" name="Graphic 1" descr="Checkmark with solid fill">
              <a:extLst>
                <a:ext uri="{FF2B5EF4-FFF2-40B4-BE49-F238E27FC236}">
                  <a16:creationId xmlns:a16="http://schemas.microsoft.com/office/drawing/2014/main" id="{C3D7A39D-7B21-AB87-37B0-E775C8A98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16A384-C9B5-05A9-E4BB-70663C7A3392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1DED590-5BCC-C1B7-C8AD-D8CBCC3A5C05}"/>
              </a:ext>
            </a:extLst>
          </p:cNvPr>
          <p:cNvSpPr txBox="1"/>
          <p:nvPr/>
        </p:nvSpPr>
        <p:spPr>
          <a:xfrm>
            <a:off x="3657600" y="3674783"/>
            <a:ext cx="1242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b="1" dirty="0">
                <a:solidFill>
                  <a:srgbClr val="0070C0"/>
                </a:solidFill>
                <a:latin typeface="Aptos SemiBold" panose="020B0004020202020204" pitchFamily="34" charset="0"/>
              </a:rPr>
              <a:t>Formarea continuă ca proces complex</a:t>
            </a:r>
            <a:r>
              <a:rPr lang="ro-R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, pe un model de tip </a:t>
            </a:r>
            <a:r>
              <a:rPr lang="ro-RO" sz="2400" b="1" dirty="0" err="1">
                <a:solidFill>
                  <a:srgbClr val="00B050"/>
                </a:solidFill>
                <a:latin typeface="Aptos SemiBold" panose="020B0004020202020204" pitchFamily="34" charset="0"/>
              </a:rPr>
              <a:t>peer-learning</a:t>
            </a:r>
            <a:r>
              <a:rPr lang="ro-R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, în sistem </a:t>
            </a:r>
            <a:r>
              <a:rPr lang="ro-RO" sz="2400" b="1" dirty="0" err="1">
                <a:solidFill>
                  <a:srgbClr val="00B050"/>
                </a:solidFill>
                <a:latin typeface="Aptos SemiBold" panose="020B0004020202020204" pitchFamily="34" charset="0"/>
              </a:rPr>
              <a:t>blended-learning</a:t>
            </a:r>
            <a:r>
              <a:rPr lang="ro-R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, care se întâmplă numai în școală, pe sistemul practicii pedagogice, nu în afara ei, nu prin scoaterea profesorilor de la cursuri și/sau prin plasarea lor în contexte de învățare externe procesului de învățământ, și care implică în mod necesar relația profesor-elev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619573-5DFF-81D3-1592-2C2BD5A9BE50}"/>
              </a:ext>
            </a:extLst>
          </p:cNvPr>
          <p:cNvSpPr txBox="1"/>
          <p:nvPr/>
        </p:nvSpPr>
        <p:spPr>
          <a:xfrm>
            <a:off x="3657600" y="5613775"/>
            <a:ext cx="1242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b="1" dirty="0">
                <a:solidFill>
                  <a:srgbClr val="0070C0"/>
                </a:solidFill>
                <a:latin typeface="Aptos SemiBold" panose="020B0004020202020204" pitchFamily="34" charset="0"/>
              </a:rPr>
              <a:t>Statut profesional bazat pe autonomie profesională și 	științifică pentru profesorul mentor </a:t>
            </a:r>
            <a:r>
              <a:rPr lang="ro-R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care, la nivelul unității 	de 	</a:t>
            </a:r>
            <a:r>
              <a:rPr lang="ro-RO" sz="2400" b="1" dirty="0">
                <a:solidFill>
                  <a:srgbClr val="00B050"/>
                </a:solidFill>
                <a:latin typeface="Aptos SemiBold" panose="020B0004020202020204" pitchFamily="34" charset="0"/>
              </a:rPr>
              <a:t>învățământ/ comunității de învățare</a:t>
            </a:r>
            <a:r>
              <a:rPr lang="ro-R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, identifică nevoia de formare, 	susține, mediază, validează și diseminează formarea, pe baza standardelor de formare asociate profilului de formare al  profesorului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DD72346-A114-4B15-AD89-BA94234B4113}"/>
              </a:ext>
            </a:extLst>
          </p:cNvPr>
          <p:cNvGrpSpPr/>
          <p:nvPr/>
        </p:nvGrpSpPr>
        <p:grpSpPr>
          <a:xfrm>
            <a:off x="2678739" y="5839911"/>
            <a:ext cx="745136" cy="745136"/>
            <a:chOff x="2764563" y="3624903"/>
            <a:chExt cx="745136" cy="745136"/>
          </a:xfrm>
        </p:grpSpPr>
        <p:pic>
          <p:nvPicPr>
            <p:cNvPr id="30" name="Graphic 29" descr="Checkmark with solid fill">
              <a:extLst>
                <a:ext uri="{FF2B5EF4-FFF2-40B4-BE49-F238E27FC236}">
                  <a16:creationId xmlns:a16="http://schemas.microsoft.com/office/drawing/2014/main" id="{EE115D64-DC77-AC8F-4493-4F706A49D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EDCE94C-D47B-497F-4A32-576ED4B62A35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6F6BD4B-E5A6-AC04-C4EA-014788FB2BDA}"/>
              </a:ext>
            </a:extLst>
          </p:cNvPr>
          <p:cNvSpPr txBox="1"/>
          <p:nvPr/>
        </p:nvSpPr>
        <p:spPr>
          <a:xfrm>
            <a:off x="3657600" y="7552767"/>
            <a:ext cx="1242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 SemiBold" panose="020B0004020202020204" pitchFamily="34" charset="0"/>
              </a:rPr>
              <a:t>Dezvoltare profesională de calitate și eficientă a cadrelor didactice</a:t>
            </a:r>
            <a:r>
              <a:rPr lang="ro-RO" sz="2400" b="1" dirty="0">
                <a:solidFill>
                  <a:srgbClr val="00B050"/>
                </a:solidFill>
                <a:latin typeface="Aptos SemiBold" panose="020B0004020202020204" pitchFamily="34" charset="0"/>
              </a:rPr>
              <a:t>, în formatul comunității de învățare, prin bazele de 	practică pedagogică - BPP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B66EC2-7743-EBED-A0F0-1EF8CBC23C96}"/>
              </a:ext>
            </a:extLst>
          </p:cNvPr>
          <p:cNvGrpSpPr/>
          <p:nvPr/>
        </p:nvGrpSpPr>
        <p:grpSpPr>
          <a:xfrm>
            <a:off x="2672006" y="7573322"/>
            <a:ext cx="745136" cy="745136"/>
            <a:chOff x="2764563" y="3624903"/>
            <a:chExt cx="745136" cy="745136"/>
          </a:xfrm>
        </p:grpSpPr>
        <p:pic>
          <p:nvPicPr>
            <p:cNvPr id="10" name="Graphic 9" descr="Checkmark with solid fill">
              <a:extLst>
                <a:ext uri="{FF2B5EF4-FFF2-40B4-BE49-F238E27FC236}">
                  <a16:creationId xmlns:a16="http://schemas.microsoft.com/office/drawing/2014/main" id="{E4470C48-0E60-C93E-DD08-66B340129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4563" y="3624903"/>
              <a:ext cx="745136" cy="74513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A8871B-C338-820B-F9F6-A43775A701C8}"/>
                </a:ext>
              </a:extLst>
            </p:cNvPr>
            <p:cNvSpPr/>
            <p:nvPr/>
          </p:nvSpPr>
          <p:spPr>
            <a:xfrm>
              <a:off x="2811773" y="3761174"/>
              <a:ext cx="515091" cy="515091"/>
            </a:xfrm>
            <a:prstGeom prst="rect">
              <a:avLst/>
            </a:prstGeom>
            <a:noFill/>
            <a:ln w="38100">
              <a:solidFill>
                <a:srgbClr val="FEC9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</p:spTree>
    <p:extLst>
      <p:ext uri="{BB962C8B-B14F-4D97-AF65-F5344CB8AC3E}">
        <p14:creationId xmlns:p14="http://schemas.microsoft.com/office/powerpoint/2010/main" val="2707037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0000">
        <p159:morph option="byObject"/>
      </p:transition>
    </mc:Choice>
    <mc:Fallback>
      <p:transition spd="slow" advClick="0" advTm="10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69196"/>
            <a:ext cx="8382000" cy="10570495"/>
            <a:chOff x="0" y="-45862"/>
            <a:chExt cx="300360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-45862"/>
              <a:ext cx="3003602" cy="3479800"/>
            </a:xfrm>
            <a:custGeom>
              <a:avLst/>
              <a:gdLst/>
              <a:ahLst/>
              <a:cxnLst/>
              <a:rect l="l" t="t" r="r" b="b"/>
              <a:pathLst>
                <a:path w="3003602" h="3479800">
                  <a:moveTo>
                    <a:pt x="0" y="0"/>
                  </a:moveTo>
                  <a:lnTo>
                    <a:pt x="3003602" y="0"/>
                  </a:lnTo>
                  <a:lnTo>
                    <a:pt x="3003602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00">
                <a:alpha val="29804"/>
              </a:srgbClr>
            </a:solidFill>
          </p:spPr>
          <p:txBody>
            <a:bodyPr/>
            <a:lstStyle/>
            <a:p>
              <a:endParaRPr lang="ro-RO">
                <a:solidFill>
                  <a:srgbClr val="FECD25"/>
                </a:solidFill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AC53520-9229-478D-94DF-59DAD54A6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157">
            <a:off x="2422986" y="5433430"/>
            <a:ext cx="2787056" cy="35250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E1CEA6-22A7-4F89-B673-0DDEF8FFF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157">
            <a:off x="887587" y="1238972"/>
            <a:ext cx="2787056" cy="352506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967018" y="1802264"/>
            <a:ext cx="8495881" cy="3341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9600" b="1" i="1" dirty="0">
                <a:solidFill>
                  <a:srgbClr val="524AA8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PROF</a:t>
            </a:r>
            <a:r>
              <a:rPr lang="en-US" sz="2800" b="1" i="1" dirty="0">
                <a:solidFill>
                  <a:srgbClr val="FFC000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(ESOR</a:t>
            </a:r>
            <a:r>
              <a:rPr lang="ro-RO" sz="2800" b="1" i="1" dirty="0">
                <a:solidFill>
                  <a:srgbClr val="FFC000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)</a:t>
            </a:r>
            <a:r>
              <a:rPr lang="en-US" sz="9600" i="1" dirty="0">
                <a:solidFill>
                  <a:srgbClr val="524AA8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I</a:t>
            </a:r>
          </a:p>
          <a:p>
            <a:pPr algn="ctr"/>
            <a:r>
              <a:rPr lang="en-US" sz="6712" i="1" dirty="0">
                <a:solidFill>
                  <a:srgbClr val="FFC000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de </a:t>
            </a:r>
            <a:r>
              <a:rPr lang="en-US" sz="6712" i="1" dirty="0" err="1">
                <a:solidFill>
                  <a:srgbClr val="FFC000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secol</a:t>
            </a:r>
            <a:r>
              <a:rPr lang="en-US" sz="6712" i="1" dirty="0">
                <a:solidFill>
                  <a:srgbClr val="FFC000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 XXI </a:t>
            </a:r>
          </a:p>
          <a:p>
            <a:pPr algn="ctr"/>
            <a:r>
              <a:rPr lang="en-US" sz="5400" i="1" dirty="0" err="1">
                <a:solidFill>
                  <a:srgbClr val="FFC000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în</a:t>
            </a:r>
            <a:r>
              <a:rPr lang="en-US" sz="5400" i="1" dirty="0">
                <a:solidFill>
                  <a:srgbClr val="FFC000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solidFill>
                  <a:srgbClr val="FFC000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școală</a:t>
            </a:r>
            <a:r>
              <a:rPr lang="en-US" sz="5400" i="1" dirty="0">
                <a:solidFill>
                  <a:srgbClr val="FFC000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5400" i="1" dirty="0" err="1">
                <a:solidFill>
                  <a:srgbClr val="FFC000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pentru</a:t>
            </a:r>
            <a:r>
              <a:rPr lang="en-US" sz="5400" i="1" dirty="0">
                <a:solidFill>
                  <a:srgbClr val="FFC000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solidFill>
                  <a:srgbClr val="FFC000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elevi</a:t>
            </a:r>
            <a:endParaRPr lang="en-US" sz="5400" i="1" dirty="0">
              <a:solidFill>
                <a:srgbClr val="FFC000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 rot="-449715">
            <a:off x="624939" y="1946909"/>
            <a:ext cx="7234906" cy="6054790"/>
            <a:chOff x="0" y="0"/>
            <a:chExt cx="9646541" cy="8073054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280447" y="1410600"/>
              <a:ext cx="8366095" cy="6662454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4466381" cy="4490876"/>
            </a:xfrm>
            <a:prstGeom prst="rect">
              <a:avLst/>
            </a:prstGeom>
          </p:spPr>
        </p:pic>
      </p:grpSp>
      <p:pic>
        <p:nvPicPr>
          <p:cNvPr id="23" name="Picture 3">
            <a:extLst>
              <a:ext uri="{FF2B5EF4-FFF2-40B4-BE49-F238E27FC236}">
                <a16:creationId xmlns:a16="http://schemas.microsoft.com/office/drawing/2014/main" id="{EAE4E8DE-0CAD-452F-AA3D-E4C8E3406BF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963400" y="6057900"/>
            <a:ext cx="2941118" cy="29296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CB430-EA8A-51E0-F9A5-A4B9CA1F6E1D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!!Group 41">
            <a:extLst>
              <a:ext uri="{FF2B5EF4-FFF2-40B4-BE49-F238E27FC236}">
                <a16:creationId xmlns:a16="http://schemas.microsoft.com/office/drawing/2014/main" id="{39AEE528-9BE3-6D46-9169-39D2A218E1A4}"/>
              </a:ext>
            </a:extLst>
          </p:cNvPr>
          <p:cNvGrpSpPr/>
          <p:nvPr/>
        </p:nvGrpSpPr>
        <p:grpSpPr>
          <a:xfrm>
            <a:off x="3512634" y="1181100"/>
            <a:ext cx="9738896" cy="3657600"/>
            <a:chOff x="3810000" y="3086100"/>
            <a:chExt cx="9738896" cy="36576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D6FCC88-9B3A-CDA9-F7FE-3890266BC575}"/>
                </a:ext>
              </a:extLst>
            </p:cNvPr>
            <p:cNvSpPr/>
            <p:nvPr/>
          </p:nvSpPr>
          <p:spPr>
            <a:xfrm>
              <a:off x="3810000" y="3086100"/>
              <a:ext cx="9738896" cy="3657600"/>
            </a:xfrm>
            <a:prstGeom prst="roundRect">
              <a:avLst/>
            </a:prstGeom>
            <a:noFill/>
            <a:ln>
              <a:solidFill>
                <a:srgbClr val="76E3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F44304-1AEA-17CE-0EB7-F8FD4B99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896" y="5197187"/>
              <a:ext cx="1676400" cy="1408176"/>
            </a:xfrm>
            <a:prstGeom prst="rect">
              <a:avLst/>
            </a:prstGeom>
          </p:spPr>
        </p:pic>
        <p:pic>
          <p:nvPicPr>
            <p:cNvPr id="24" name="Graphic 23" descr="Daily calendar with solid fill">
              <a:extLst>
                <a:ext uri="{FF2B5EF4-FFF2-40B4-BE49-F238E27FC236}">
                  <a16:creationId xmlns:a16="http://schemas.microsoft.com/office/drawing/2014/main" id="{3E655D02-1A26-D5D7-8FA8-AA92A0DF9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47256" y="4335803"/>
              <a:ext cx="390204" cy="3902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4F9DE1-53C4-545F-11DD-85236C5D73AA}"/>
                </a:ext>
              </a:extLst>
            </p:cNvPr>
            <p:cNvSpPr txBox="1"/>
            <p:nvPr/>
          </p:nvSpPr>
          <p:spPr>
            <a:xfrm>
              <a:off x="5021848" y="3511574"/>
              <a:ext cx="731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EC914"/>
                  </a:solidFill>
                  <a:latin typeface="Arial Rounded MT Bold" panose="020F0704030504030204" pitchFamily="34" charset="0"/>
                </a:rPr>
                <a:t>CARTEA DE VIZITA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CAB9EA-5E28-8DBA-DBD0-0BE24D6FE32A}"/>
                </a:ext>
              </a:extLst>
            </p:cNvPr>
            <p:cNvSpPr txBox="1"/>
            <p:nvPr/>
          </p:nvSpPr>
          <p:spPr>
            <a:xfrm>
              <a:off x="4932063" y="4356675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Durata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proiectului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 ani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9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luni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(31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martie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2021 – 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decembrie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2023</a:t>
              </a:r>
              <a:r>
                <a:rPr lang="en-US" dirty="0">
                  <a:latin typeface="Arial Rounded MT Bold" panose="020F0704030504030204" pitchFamily="34" charset="0"/>
                </a:rPr>
                <a:t>)</a:t>
              </a:r>
            </a:p>
          </p:txBody>
        </p:sp>
        <p:pic>
          <p:nvPicPr>
            <p:cNvPr id="28" name="Graphic 27" descr="Group of people with solid fill">
              <a:extLst>
                <a:ext uri="{FF2B5EF4-FFF2-40B4-BE49-F238E27FC236}">
                  <a16:creationId xmlns:a16="http://schemas.microsoft.com/office/drawing/2014/main" id="{F29E8C5E-2089-4641-A51E-2AF883F2F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47256" y="4794465"/>
              <a:ext cx="390204" cy="39020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30630C-8AAD-E059-6332-30CAE2D09B33}"/>
                </a:ext>
              </a:extLst>
            </p:cNvPr>
            <p:cNvSpPr txBox="1"/>
            <p:nvPr/>
          </p:nvSpPr>
          <p:spPr>
            <a:xfrm>
              <a:off x="4911037" y="480569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Grupul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tinta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28.211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persoane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pic>
          <p:nvPicPr>
            <p:cNvPr id="32" name="Graphic 31" descr="Money with solid fill">
              <a:extLst>
                <a:ext uri="{FF2B5EF4-FFF2-40B4-BE49-F238E27FC236}">
                  <a16:creationId xmlns:a16="http://schemas.microsoft.com/office/drawing/2014/main" id="{5F2AF992-984D-04E8-5800-A2FBC1284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42165" y="5257848"/>
              <a:ext cx="390204" cy="39020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CD78B4-1DA2-6ECE-D5C7-DD0B037F2CD1}"/>
                </a:ext>
              </a:extLst>
            </p:cNvPr>
            <p:cNvSpPr txBox="1"/>
            <p:nvPr/>
          </p:nvSpPr>
          <p:spPr>
            <a:xfrm>
              <a:off x="4911037" y="527872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Buget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 mil. EURO  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5F5D678-179D-1985-EE7F-C6E625844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38973" y="4877370"/>
              <a:ext cx="1543919" cy="15439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9CADE4-1E64-AB18-1F3E-C0DCAD850082}"/>
              </a:ext>
            </a:extLst>
          </p:cNvPr>
          <p:cNvSpPr txBox="1"/>
          <p:nvPr/>
        </p:nvSpPr>
        <p:spPr>
          <a:xfrm>
            <a:off x="5008263" y="569710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EC914"/>
                </a:solidFill>
                <a:latin typeface="Arial Rounded MT Bold" panose="020F0704030504030204" pitchFamily="34" charset="0"/>
              </a:rPr>
              <a:t>STRUCTURA PARTENERIATULUI</a:t>
            </a:r>
          </a:p>
        </p:txBody>
      </p:sp>
      <p:pic>
        <p:nvPicPr>
          <p:cNvPr id="4" name="Graphic 3" descr="Meeting with solid fill">
            <a:extLst>
              <a:ext uri="{FF2B5EF4-FFF2-40B4-BE49-F238E27FC236}">
                <a16:creationId xmlns:a16="http://schemas.microsoft.com/office/drawing/2014/main" id="{D4940A21-B3B9-2FC2-3F3B-E506AF492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78565" y="5697102"/>
            <a:ext cx="4007035" cy="40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152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8000">
        <p159:morph option="byObject"/>
      </p:transition>
    </mc:Choice>
    <mc:Fallback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12CFBE-0497-9A09-9FBD-EA6AD351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372" y="3324460"/>
            <a:ext cx="5270983" cy="1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8D26F1-BF95-1BFE-7739-500D8A49F34D}"/>
              </a:ext>
            </a:extLst>
          </p:cNvPr>
          <p:cNvSpPr txBox="1"/>
          <p:nvPr/>
        </p:nvSpPr>
        <p:spPr>
          <a:xfrm>
            <a:off x="10436921" y="228726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EC914"/>
                </a:solidFill>
                <a:latin typeface="Arial Rounded MT Bold" panose="020F0704030504030204" pitchFamily="34" charset="0"/>
              </a:rPr>
              <a:t>STRUCTURA PARTENERIATULUI</a:t>
            </a:r>
          </a:p>
        </p:txBody>
      </p:sp>
      <p:pic>
        <p:nvPicPr>
          <p:cNvPr id="16" name="Graphic 15" descr="Meeting with solid fill">
            <a:extLst>
              <a:ext uri="{FF2B5EF4-FFF2-40B4-BE49-F238E27FC236}">
                <a16:creationId xmlns:a16="http://schemas.microsoft.com/office/drawing/2014/main" id="{A30C91F5-6861-AB8C-7674-D821B6821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14827" y="-198309"/>
            <a:ext cx="2959388" cy="29593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00CDA08-9E40-DD58-6736-3DFAE3048FD9}"/>
              </a:ext>
            </a:extLst>
          </p:cNvPr>
          <p:cNvSpPr txBox="1"/>
          <p:nvPr/>
        </p:nvSpPr>
        <p:spPr>
          <a:xfrm>
            <a:off x="11352017" y="287193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LIDER DE PARTENERIAT</a:t>
            </a:r>
          </a:p>
        </p:txBody>
      </p:sp>
      <p:grpSp>
        <p:nvGrpSpPr>
          <p:cNvPr id="18" name="!!Group 41">
            <a:extLst>
              <a:ext uri="{FF2B5EF4-FFF2-40B4-BE49-F238E27FC236}">
                <a16:creationId xmlns:a16="http://schemas.microsoft.com/office/drawing/2014/main" id="{31511184-D43F-20CD-E70C-663A8BAC8775}"/>
              </a:ext>
            </a:extLst>
          </p:cNvPr>
          <p:cNvGrpSpPr/>
          <p:nvPr/>
        </p:nvGrpSpPr>
        <p:grpSpPr>
          <a:xfrm>
            <a:off x="866088" y="863745"/>
            <a:ext cx="9738896" cy="3657600"/>
            <a:chOff x="3810000" y="3086100"/>
            <a:chExt cx="9738896" cy="36576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1C77E5A-1135-A848-0114-F990727C897A}"/>
                </a:ext>
              </a:extLst>
            </p:cNvPr>
            <p:cNvSpPr/>
            <p:nvPr/>
          </p:nvSpPr>
          <p:spPr>
            <a:xfrm>
              <a:off x="3810000" y="3086100"/>
              <a:ext cx="9738896" cy="3657600"/>
            </a:xfrm>
            <a:prstGeom prst="roundRect">
              <a:avLst/>
            </a:prstGeom>
            <a:noFill/>
            <a:ln>
              <a:solidFill>
                <a:srgbClr val="76E3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55D55F-D8F8-5C4A-D8E7-628EF5686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896" y="5197187"/>
              <a:ext cx="1676400" cy="1408176"/>
            </a:xfrm>
            <a:prstGeom prst="rect">
              <a:avLst/>
            </a:prstGeom>
          </p:spPr>
        </p:pic>
        <p:pic>
          <p:nvPicPr>
            <p:cNvPr id="21" name="Graphic 20" descr="Daily calendar with solid fill">
              <a:extLst>
                <a:ext uri="{FF2B5EF4-FFF2-40B4-BE49-F238E27FC236}">
                  <a16:creationId xmlns:a16="http://schemas.microsoft.com/office/drawing/2014/main" id="{CB1B82F1-7EA7-EC27-B69C-FA669AC9C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47256" y="4335803"/>
              <a:ext cx="390204" cy="39020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70437D-2D7E-C032-596C-DA1AEAD9A691}"/>
                </a:ext>
              </a:extLst>
            </p:cNvPr>
            <p:cNvSpPr txBox="1"/>
            <p:nvPr/>
          </p:nvSpPr>
          <p:spPr>
            <a:xfrm>
              <a:off x="5021848" y="3511574"/>
              <a:ext cx="731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EC914"/>
                  </a:solidFill>
                  <a:latin typeface="Arial Rounded MT Bold" panose="020F0704030504030204" pitchFamily="34" charset="0"/>
                </a:rPr>
                <a:t>CARTEA DE VIZITA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FE51CB-E08F-E839-AA1F-6241B04F629A}"/>
                </a:ext>
              </a:extLst>
            </p:cNvPr>
            <p:cNvSpPr txBox="1"/>
            <p:nvPr/>
          </p:nvSpPr>
          <p:spPr>
            <a:xfrm>
              <a:off x="4932063" y="4356675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Durata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proiectului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 ani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9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luni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(31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martie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2021 – 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decembrie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2023</a:t>
              </a:r>
              <a:r>
                <a:rPr lang="en-US" dirty="0">
                  <a:latin typeface="Arial Rounded MT Bold" panose="020F0704030504030204" pitchFamily="34" charset="0"/>
                </a:rPr>
                <a:t>)</a:t>
              </a:r>
            </a:p>
          </p:txBody>
        </p:sp>
        <p:pic>
          <p:nvPicPr>
            <p:cNvPr id="27" name="Graphic 26" descr="Group of people with solid fill">
              <a:extLst>
                <a:ext uri="{FF2B5EF4-FFF2-40B4-BE49-F238E27FC236}">
                  <a16:creationId xmlns:a16="http://schemas.microsoft.com/office/drawing/2014/main" id="{0A967483-B743-7B58-8666-2E3DE7298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47256" y="4794465"/>
              <a:ext cx="390204" cy="39020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F1E4D50-3943-4F71-EEFA-58AB6CF22918}"/>
                </a:ext>
              </a:extLst>
            </p:cNvPr>
            <p:cNvSpPr txBox="1"/>
            <p:nvPr/>
          </p:nvSpPr>
          <p:spPr>
            <a:xfrm>
              <a:off x="4911037" y="480569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Grupul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tinta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28.211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persoane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pic>
          <p:nvPicPr>
            <p:cNvPr id="31" name="Graphic 30" descr="Money with solid fill">
              <a:extLst>
                <a:ext uri="{FF2B5EF4-FFF2-40B4-BE49-F238E27FC236}">
                  <a16:creationId xmlns:a16="http://schemas.microsoft.com/office/drawing/2014/main" id="{71FFD2DE-C377-5BF4-9471-B10A7376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42165" y="5257848"/>
              <a:ext cx="390204" cy="39020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8D431F2-2496-A7A8-6B11-C56E5CFC34EA}"/>
                </a:ext>
              </a:extLst>
            </p:cNvPr>
            <p:cNvSpPr txBox="1"/>
            <p:nvPr/>
          </p:nvSpPr>
          <p:spPr>
            <a:xfrm>
              <a:off x="4911037" y="527872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Buget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 mil. EURO  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8F89641-1253-48DC-E8A7-4276587DF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438973" y="4877370"/>
              <a:ext cx="1543919" cy="15439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598088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12CFBE-0497-9A09-9FBD-EA6AD351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7" y="5760983"/>
            <a:ext cx="3996263" cy="11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!!Picture 2">
            <a:extLst>
              <a:ext uri="{FF2B5EF4-FFF2-40B4-BE49-F238E27FC236}">
                <a16:creationId xmlns:a16="http://schemas.microsoft.com/office/drawing/2014/main" id="{F31DEFCD-9A13-C100-A0E9-328C47B3B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615" y="3503420"/>
            <a:ext cx="3602743" cy="10759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C1BB8D-C058-2D7B-8C1B-46E6EA498549}"/>
              </a:ext>
            </a:extLst>
          </p:cNvPr>
          <p:cNvSpPr txBox="1"/>
          <p:nvPr/>
        </p:nvSpPr>
        <p:spPr>
          <a:xfrm>
            <a:off x="10436921" y="228726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EC914"/>
                </a:solidFill>
                <a:latin typeface="Arial Rounded MT Bold" panose="020F0704030504030204" pitchFamily="34" charset="0"/>
              </a:rPr>
              <a:t>STRUCTURA PARTENERIATULUI</a:t>
            </a:r>
          </a:p>
        </p:txBody>
      </p:sp>
      <p:pic>
        <p:nvPicPr>
          <p:cNvPr id="6" name="Graphic 5" descr="Meeting with solid fill">
            <a:extLst>
              <a:ext uri="{FF2B5EF4-FFF2-40B4-BE49-F238E27FC236}">
                <a16:creationId xmlns:a16="http://schemas.microsoft.com/office/drawing/2014/main" id="{3C9B1CCE-3051-165E-4308-677F840CC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14827" y="-198309"/>
            <a:ext cx="2959388" cy="2959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96B8F0-B3AE-3C7C-81F0-3C238DCC1F23}"/>
              </a:ext>
            </a:extLst>
          </p:cNvPr>
          <p:cNvSpPr txBox="1"/>
          <p:nvPr/>
        </p:nvSpPr>
        <p:spPr>
          <a:xfrm>
            <a:off x="11352017" y="287193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PARTENER 1</a:t>
            </a:r>
          </a:p>
        </p:txBody>
      </p:sp>
      <p:grpSp>
        <p:nvGrpSpPr>
          <p:cNvPr id="8" name="!!Group 41">
            <a:extLst>
              <a:ext uri="{FF2B5EF4-FFF2-40B4-BE49-F238E27FC236}">
                <a16:creationId xmlns:a16="http://schemas.microsoft.com/office/drawing/2014/main" id="{C988B38E-207E-3450-D7FE-E8BB43FC333E}"/>
              </a:ext>
            </a:extLst>
          </p:cNvPr>
          <p:cNvGrpSpPr/>
          <p:nvPr/>
        </p:nvGrpSpPr>
        <p:grpSpPr>
          <a:xfrm>
            <a:off x="866088" y="863745"/>
            <a:ext cx="9738896" cy="3657600"/>
            <a:chOff x="3810000" y="3086100"/>
            <a:chExt cx="9738896" cy="36576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4274826-63A4-EF95-9DAA-F7D1A6BE0C57}"/>
                </a:ext>
              </a:extLst>
            </p:cNvPr>
            <p:cNvSpPr/>
            <p:nvPr/>
          </p:nvSpPr>
          <p:spPr>
            <a:xfrm>
              <a:off x="3810000" y="3086100"/>
              <a:ext cx="9738896" cy="3657600"/>
            </a:xfrm>
            <a:prstGeom prst="roundRect">
              <a:avLst/>
            </a:prstGeom>
            <a:noFill/>
            <a:ln>
              <a:solidFill>
                <a:srgbClr val="76E3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40AACC7-4E22-B0B8-E007-801A91671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896" y="5197187"/>
              <a:ext cx="1676400" cy="1408176"/>
            </a:xfrm>
            <a:prstGeom prst="rect">
              <a:avLst/>
            </a:prstGeom>
          </p:spPr>
        </p:pic>
        <p:pic>
          <p:nvPicPr>
            <p:cNvPr id="13" name="Graphic 12" descr="Daily calendar with solid fill">
              <a:extLst>
                <a:ext uri="{FF2B5EF4-FFF2-40B4-BE49-F238E27FC236}">
                  <a16:creationId xmlns:a16="http://schemas.microsoft.com/office/drawing/2014/main" id="{00B87A87-5048-F347-5057-9F6BBA5E1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47256" y="4335803"/>
              <a:ext cx="390204" cy="39020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3F04FB-9645-E598-0A9C-DDB41BC390D6}"/>
                </a:ext>
              </a:extLst>
            </p:cNvPr>
            <p:cNvSpPr txBox="1"/>
            <p:nvPr/>
          </p:nvSpPr>
          <p:spPr>
            <a:xfrm>
              <a:off x="5021848" y="3511574"/>
              <a:ext cx="731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EC914"/>
                  </a:solidFill>
                  <a:latin typeface="Arial Rounded MT Bold" panose="020F0704030504030204" pitchFamily="34" charset="0"/>
                </a:rPr>
                <a:t>CARTEA DE VIZITA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8DCED8-1A9F-9424-73B6-566BA6F3ECF3}"/>
                </a:ext>
              </a:extLst>
            </p:cNvPr>
            <p:cNvSpPr txBox="1"/>
            <p:nvPr/>
          </p:nvSpPr>
          <p:spPr>
            <a:xfrm>
              <a:off x="4932063" y="4356675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Durata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proiectului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 ani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9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luni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(31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martie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2021 – 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decembrie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2023</a:t>
              </a:r>
              <a:r>
                <a:rPr lang="en-US" dirty="0">
                  <a:latin typeface="Arial Rounded MT Bold" panose="020F0704030504030204" pitchFamily="34" charset="0"/>
                </a:rPr>
                <a:t>)</a:t>
              </a:r>
            </a:p>
          </p:txBody>
        </p:sp>
        <p:pic>
          <p:nvPicPr>
            <p:cNvPr id="17" name="Graphic 16" descr="Group of people with solid fill">
              <a:extLst>
                <a:ext uri="{FF2B5EF4-FFF2-40B4-BE49-F238E27FC236}">
                  <a16:creationId xmlns:a16="http://schemas.microsoft.com/office/drawing/2014/main" id="{321148DD-5C49-CDFE-BFA9-F5CA510D4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447256" y="4794465"/>
              <a:ext cx="390204" cy="3902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B25F77-1D93-7763-FD87-2055A7D1BD87}"/>
                </a:ext>
              </a:extLst>
            </p:cNvPr>
            <p:cNvSpPr txBox="1"/>
            <p:nvPr/>
          </p:nvSpPr>
          <p:spPr>
            <a:xfrm>
              <a:off x="4911037" y="480569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Grupul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tinta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28.211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persoane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pic>
          <p:nvPicPr>
            <p:cNvPr id="19" name="Graphic 18" descr="Money with solid fill">
              <a:extLst>
                <a:ext uri="{FF2B5EF4-FFF2-40B4-BE49-F238E27FC236}">
                  <a16:creationId xmlns:a16="http://schemas.microsoft.com/office/drawing/2014/main" id="{2B45147E-DC6C-0F3C-D8C3-89094445B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442165" y="5257848"/>
              <a:ext cx="390204" cy="39020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1B1B6E-5F3E-0220-A008-0CCFADF236C4}"/>
                </a:ext>
              </a:extLst>
            </p:cNvPr>
            <p:cNvSpPr txBox="1"/>
            <p:nvPr/>
          </p:nvSpPr>
          <p:spPr>
            <a:xfrm>
              <a:off x="4911037" y="527872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Buget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 mil. EURO  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12C7429-3CEF-FAF7-0750-65DFB97D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438973" y="4877370"/>
              <a:ext cx="1543919" cy="15439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641143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12CFBE-0497-9A09-9FBD-EA6AD351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88" y="5760983"/>
            <a:ext cx="3996263" cy="11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!!Picture 2">
            <a:extLst>
              <a:ext uri="{FF2B5EF4-FFF2-40B4-BE49-F238E27FC236}">
                <a16:creationId xmlns:a16="http://schemas.microsoft.com/office/drawing/2014/main" id="{F31DEFCD-9A13-C100-A0E9-328C47B3B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36" y="5920016"/>
            <a:ext cx="2965003" cy="885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48C340-44A1-5906-A172-D052A6946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934" y="3467100"/>
            <a:ext cx="3547174" cy="144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4A416B-C608-C024-10BF-403AD44F1E13}"/>
              </a:ext>
            </a:extLst>
          </p:cNvPr>
          <p:cNvSpPr txBox="1"/>
          <p:nvPr/>
        </p:nvSpPr>
        <p:spPr>
          <a:xfrm>
            <a:off x="10436921" y="228726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EC914"/>
                </a:solidFill>
                <a:latin typeface="Arial Rounded MT Bold" panose="020F0704030504030204" pitchFamily="34" charset="0"/>
              </a:rPr>
              <a:t>STRUCTURA PARTENERIATULUI</a:t>
            </a:r>
          </a:p>
        </p:txBody>
      </p:sp>
      <p:pic>
        <p:nvPicPr>
          <p:cNvPr id="8" name="Graphic 7" descr="Meeting with solid fill">
            <a:extLst>
              <a:ext uri="{FF2B5EF4-FFF2-40B4-BE49-F238E27FC236}">
                <a16:creationId xmlns:a16="http://schemas.microsoft.com/office/drawing/2014/main" id="{D595EBA0-0F6F-5A3E-8B9E-C6883A85C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614827" y="-198309"/>
            <a:ext cx="2959388" cy="29593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A09C0F-231A-1A90-9204-E557D121544F}"/>
              </a:ext>
            </a:extLst>
          </p:cNvPr>
          <p:cNvSpPr txBox="1"/>
          <p:nvPr/>
        </p:nvSpPr>
        <p:spPr>
          <a:xfrm>
            <a:off x="11352017" y="287193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PARTENER 2</a:t>
            </a:r>
          </a:p>
        </p:txBody>
      </p:sp>
      <p:grpSp>
        <p:nvGrpSpPr>
          <p:cNvPr id="11" name="!!Group 41">
            <a:extLst>
              <a:ext uri="{FF2B5EF4-FFF2-40B4-BE49-F238E27FC236}">
                <a16:creationId xmlns:a16="http://schemas.microsoft.com/office/drawing/2014/main" id="{954162F7-2F51-60A4-A770-765045110622}"/>
              </a:ext>
            </a:extLst>
          </p:cNvPr>
          <p:cNvGrpSpPr/>
          <p:nvPr/>
        </p:nvGrpSpPr>
        <p:grpSpPr>
          <a:xfrm>
            <a:off x="866088" y="863745"/>
            <a:ext cx="9738896" cy="3657600"/>
            <a:chOff x="3810000" y="3086100"/>
            <a:chExt cx="9738896" cy="36576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C3662A1-694B-CD79-25DE-B4A8DF0EC35E}"/>
                </a:ext>
              </a:extLst>
            </p:cNvPr>
            <p:cNvSpPr/>
            <p:nvPr/>
          </p:nvSpPr>
          <p:spPr>
            <a:xfrm>
              <a:off x="3810000" y="3086100"/>
              <a:ext cx="9738896" cy="3657600"/>
            </a:xfrm>
            <a:prstGeom prst="roundRect">
              <a:avLst/>
            </a:prstGeom>
            <a:noFill/>
            <a:ln>
              <a:solidFill>
                <a:srgbClr val="76E3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578C8C7-8B79-8340-6415-EA390D28E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896" y="5197187"/>
              <a:ext cx="1676400" cy="1408176"/>
            </a:xfrm>
            <a:prstGeom prst="rect">
              <a:avLst/>
            </a:prstGeom>
          </p:spPr>
        </p:pic>
        <p:pic>
          <p:nvPicPr>
            <p:cNvPr id="16" name="Graphic 15" descr="Daily calendar with solid fill">
              <a:extLst>
                <a:ext uri="{FF2B5EF4-FFF2-40B4-BE49-F238E27FC236}">
                  <a16:creationId xmlns:a16="http://schemas.microsoft.com/office/drawing/2014/main" id="{59D71768-E389-ED05-F501-BC9AF19DB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47256" y="4335803"/>
              <a:ext cx="390204" cy="39020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B65CA0-0F6F-4E7B-BE88-B2C3CEB532AA}"/>
                </a:ext>
              </a:extLst>
            </p:cNvPr>
            <p:cNvSpPr txBox="1"/>
            <p:nvPr/>
          </p:nvSpPr>
          <p:spPr>
            <a:xfrm>
              <a:off x="5021848" y="3511574"/>
              <a:ext cx="731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EC914"/>
                  </a:solidFill>
                  <a:latin typeface="Arial Rounded MT Bold" panose="020F0704030504030204" pitchFamily="34" charset="0"/>
                </a:rPr>
                <a:t>CARTEA DE VIZITA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24AA84-5FB2-E3B5-2860-35C30B78F76A}"/>
                </a:ext>
              </a:extLst>
            </p:cNvPr>
            <p:cNvSpPr txBox="1"/>
            <p:nvPr/>
          </p:nvSpPr>
          <p:spPr>
            <a:xfrm>
              <a:off x="4932063" y="4356675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Durata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proiectului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 ani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9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luni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(31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martie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2021 – 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decembrie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2023</a:t>
              </a:r>
              <a:r>
                <a:rPr lang="en-US" dirty="0">
                  <a:latin typeface="Arial Rounded MT Bold" panose="020F0704030504030204" pitchFamily="34" charset="0"/>
                </a:rPr>
                <a:t>)</a:t>
              </a:r>
            </a:p>
          </p:txBody>
        </p:sp>
        <p:pic>
          <p:nvPicPr>
            <p:cNvPr id="19" name="Graphic 18" descr="Group of people with solid fill">
              <a:extLst>
                <a:ext uri="{FF2B5EF4-FFF2-40B4-BE49-F238E27FC236}">
                  <a16:creationId xmlns:a16="http://schemas.microsoft.com/office/drawing/2014/main" id="{6B087434-1FBD-1639-3845-1ADCC089D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47256" y="4794465"/>
              <a:ext cx="390204" cy="39020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A1D7E4-42F5-285A-AD83-317ED9E488C2}"/>
                </a:ext>
              </a:extLst>
            </p:cNvPr>
            <p:cNvSpPr txBox="1"/>
            <p:nvPr/>
          </p:nvSpPr>
          <p:spPr>
            <a:xfrm>
              <a:off x="4911037" y="480569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Grupul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tinta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28.211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persoane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pic>
          <p:nvPicPr>
            <p:cNvPr id="21" name="Graphic 20" descr="Money with solid fill">
              <a:extLst>
                <a:ext uri="{FF2B5EF4-FFF2-40B4-BE49-F238E27FC236}">
                  <a16:creationId xmlns:a16="http://schemas.microsoft.com/office/drawing/2014/main" id="{58483D8A-8B29-9DEA-EE2C-195DF7C08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442165" y="5257848"/>
              <a:ext cx="390204" cy="39020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CFE1DF-9A1E-5394-C5F6-36AB4D97E41B}"/>
                </a:ext>
              </a:extLst>
            </p:cNvPr>
            <p:cNvSpPr txBox="1"/>
            <p:nvPr/>
          </p:nvSpPr>
          <p:spPr>
            <a:xfrm>
              <a:off x="4911037" y="527872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Buget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 mil. EURO  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A0E6264-5F23-D69F-7C86-B2C95E922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438973" y="4877370"/>
              <a:ext cx="1543919" cy="15439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1927181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12CFBE-0497-9A09-9FBD-EA6AD351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98" y="5760983"/>
            <a:ext cx="3996263" cy="11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48C340-44A1-5906-A172-D052A6946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89" y="5801420"/>
            <a:ext cx="2567969" cy="10445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C5F7340-135D-4E0E-17D4-4F0E73B9B3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82600" y="3575256"/>
            <a:ext cx="1977320" cy="19773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AF8ABE-7986-345B-BBC7-500D5069C961}"/>
              </a:ext>
            </a:extLst>
          </p:cNvPr>
          <p:cNvSpPr txBox="1"/>
          <p:nvPr/>
        </p:nvSpPr>
        <p:spPr>
          <a:xfrm>
            <a:off x="10436921" y="228726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EC914"/>
                </a:solidFill>
                <a:latin typeface="Arial Rounded MT Bold" panose="020F0704030504030204" pitchFamily="34" charset="0"/>
              </a:rPr>
              <a:t>STRUCTURA PARTENERIATULUI</a:t>
            </a:r>
          </a:p>
        </p:txBody>
      </p:sp>
      <p:pic>
        <p:nvPicPr>
          <p:cNvPr id="15" name="Graphic 14" descr="Meeting with solid fill">
            <a:extLst>
              <a:ext uri="{FF2B5EF4-FFF2-40B4-BE49-F238E27FC236}">
                <a16:creationId xmlns:a16="http://schemas.microsoft.com/office/drawing/2014/main" id="{DD20C349-3AEA-C90E-E616-5CF4B99F3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614827" y="-198309"/>
            <a:ext cx="2959388" cy="29593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2B69F7-E535-DABB-E0E3-8A2163A62302}"/>
              </a:ext>
            </a:extLst>
          </p:cNvPr>
          <p:cNvSpPr txBox="1"/>
          <p:nvPr/>
        </p:nvSpPr>
        <p:spPr>
          <a:xfrm>
            <a:off x="11352017" y="287193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PARTENER 3</a:t>
            </a:r>
          </a:p>
        </p:txBody>
      </p:sp>
      <p:grpSp>
        <p:nvGrpSpPr>
          <p:cNvPr id="17" name="!!Group 41">
            <a:extLst>
              <a:ext uri="{FF2B5EF4-FFF2-40B4-BE49-F238E27FC236}">
                <a16:creationId xmlns:a16="http://schemas.microsoft.com/office/drawing/2014/main" id="{08A3139C-E583-FDBD-7422-BA87AAFBE1EC}"/>
              </a:ext>
            </a:extLst>
          </p:cNvPr>
          <p:cNvGrpSpPr/>
          <p:nvPr/>
        </p:nvGrpSpPr>
        <p:grpSpPr>
          <a:xfrm>
            <a:off x="866088" y="863745"/>
            <a:ext cx="9738896" cy="3657600"/>
            <a:chOff x="3810000" y="3086100"/>
            <a:chExt cx="9738896" cy="36576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49A89DD-0698-FDE1-9D73-A0B5FF4EE298}"/>
                </a:ext>
              </a:extLst>
            </p:cNvPr>
            <p:cNvSpPr/>
            <p:nvPr/>
          </p:nvSpPr>
          <p:spPr>
            <a:xfrm>
              <a:off x="3810000" y="3086100"/>
              <a:ext cx="9738896" cy="3657600"/>
            </a:xfrm>
            <a:prstGeom prst="roundRect">
              <a:avLst/>
            </a:prstGeom>
            <a:noFill/>
            <a:ln>
              <a:solidFill>
                <a:srgbClr val="76E3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C53A22E-2A0B-7E7F-9328-F72B058C4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896" y="5197187"/>
              <a:ext cx="1676400" cy="1408176"/>
            </a:xfrm>
            <a:prstGeom prst="rect">
              <a:avLst/>
            </a:prstGeom>
          </p:spPr>
        </p:pic>
        <p:pic>
          <p:nvPicPr>
            <p:cNvPr id="20" name="Graphic 19" descr="Daily calendar with solid fill">
              <a:extLst>
                <a:ext uri="{FF2B5EF4-FFF2-40B4-BE49-F238E27FC236}">
                  <a16:creationId xmlns:a16="http://schemas.microsoft.com/office/drawing/2014/main" id="{56880AF0-7E29-2D3E-9FA9-455A9CAC1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447256" y="4335803"/>
              <a:ext cx="390204" cy="39020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4607F5-E7C1-7826-4B9B-2D0DB134FF32}"/>
                </a:ext>
              </a:extLst>
            </p:cNvPr>
            <p:cNvSpPr txBox="1"/>
            <p:nvPr/>
          </p:nvSpPr>
          <p:spPr>
            <a:xfrm>
              <a:off x="5021848" y="3511574"/>
              <a:ext cx="731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EC914"/>
                  </a:solidFill>
                  <a:latin typeface="Arial Rounded MT Bold" panose="020F0704030504030204" pitchFamily="34" charset="0"/>
                </a:rPr>
                <a:t>CARTEA DE VIZITA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4C6129-A821-517A-EA5A-47445EB27D4C}"/>
                </a:ext>
              </a:extLst>
            </p:cNvPr>
            <p:cNvSpPr txBox="1"/>
            <p:nvPr/>
          </p:nvSpPr>
          <p:spPr>
            <a:xfrm>
              <a:off x="4932063" y="4356675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Durata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proiectului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 ani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9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luni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(31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martie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2021 – 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decembrie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2023</a:t>
              </a:r>
              <a:r>
                <a:rPr lang="en-US" dirty="0">
                  <a:latin typeface="Arial Rounded MT Bold" panose="020F0704030504030204" pitchFamily="34" charset="0"/>
                </a:rPr>
                <a:t>)</a:t>
              </a:r>
            </a:p>
          </p:txBody>
        </p:sp>
        <p:pic>
          <p:nvPicPr>
            <p:cNvPr id="23" name="Graphic 22" descr="Group of people with solid fill">
              <a:extLst>
                <a:ext uri="{FF2B5EF4-FFF2-40B4-BE49-F238E27FC236}">
                  <a16:creationId xmlns:a16="http://schemas.microsoft.com/office/drawing/2014/main" id="{BE23C970-0FDB-7825-33BC-00FDD48E1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447256" y="4794465"/>
              <a:ext cx="390204" cy="39020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F98E20-D2A7-86C9-01C3-E058F91270F5}"/>
                </a:ext>
              </a:extLst>
            </p:cNvPr>
            <p:cNvSpPr txBox="1"/>
            <p:nvPr/>
          </p:nvSpPr>
          <p:spPr>
            <a:xfrm>
              <a:off x="4911037" y="480569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Grupul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tinta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28.211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persoane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pic>
          <p:nvPicPr>
            <p:cNvPr id="29" name="Graphic 28" descr="Money with solid fill">
              <a:extLst>
                <a:ext uri="{FF2B5EF4-FFF2-40B4-BE49-F238E27FC236}">
                  <a16:creationId xmlns:a16="http://schemas.microsoft.com/office/drawing/2014/main" id="{2613574A-0565-01C8-85BF-ECFD95AE4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442165" y="5257848"/>
              <a:ext cx="390204" cy="39020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E366123-51E7-DB58-DC0D-22F729482379}"/>
                </a:ext>
              </a:extLst>
            </p:cNvPr>
            <p:cNvSpPr txBox="1"/>
            <p:nvPr/>
          </p:nvSpPr>
          <p:spPr>
            <a:xfrm>
              <a:off x="4911037" y="527872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Buget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 mil. EURO  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1283274-F79D-6626-BDDA-3677F8440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438973" y="4877370"/>
              <a:ext cx="1543919" cy="15439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2" name="!!Picture 2">
            <a:extLst>
              <a:ext uri="{FF2B5EF4-FFF2-40B4-BE49-F238E27FC236}">
                <a16:creationId xmlns:a16="http://schemas.microsoft.com/office/drawing/2014/main" id="{1DD3207C-963E-9B17-782F-748AC2E002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36" y="5920016"/>
            <a:ext cx="2965003" cy="8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798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!!Group 41">
            <a:extLst>
              <a:ext uri="{FF2B5EF4-FFF2-40B4-BE49-F238E27FC236}">
                <a16:creationId xmlns:a16="http://schemas.microsoft.com/office/drawing/2014/main" id="{39AEE528-9BE3-6D46-9169-39D2A218E1A4}"/>
              </a:ext>
            </a:extLst>
          </p:cNvPr>
          <p:cNvGrpSpPr/>
          <p:nvPr/>
        </p:nvGrpSpPr>
        <p:grpSpPr>
          <a:xfrm>
            <a:off x="866088" y="863745"/>
            <a:ext cx="9738896" cy="3657600"/>
            <a:chOff x="3810000" y="3086100"/>
            <a:chExt cx="9738896" cy="36576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D6FCC88-9B3A-CDA9-F7FE-3890266BC575}"/>
                </a:ext>
              </a:extLst>
            </p:cNvPr>
            <p:cNvSpPr/>
            <p:nvPr/>
          </p:nvSpPr>
          <p:spPr>
            <a:xfrm>
              <a:off x="3810000" y="3086100"/>
              <a:ext cx="9738896" cy="3657600"/>
            </a:xfrm>
            <a:prstGeom prst="roundRect">
              <a:avLst/>
            </a:prstGeom>
            <a:noFill/>
            <a:ln>
              <a:solidFill>
                <a:srgbClr val="76E3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F44304-1AEA-17CE-0EB7-F8FD4B99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896" y="5197187"/>
              <a:ext cx="1676400" cy="1408176"/>
            </a:xfrm>
            <a:prstGeom prst="rect">
              <a:avLst/>
            </a:prstGeom>
          </p:spPr>
        </p:pic>
        <p:pic>
          <p:nvPicPr>
            <p:cNvPr id="24" name="Graphic 23" descr="Daily calendar with solid fill">
              <a:extLst>
                <a:ext uri="{FF2B5EF4-FFF2-40B4-BE49-F238E27FC236}">
                  <a16:creationId xmlns:a16="http://schemas.microsoft.com/office/drawing/2014/main" id="{3E655D02-1A26-D5D7-8FA8-AA92A0DF9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47256" y="4335803"/>
              <a:ext cx="390204" cy="3902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4F9DE1-53C4-545F-11DD-85236C5D73AA}"/>
                </a:ext>
              </a:extLst>
            </p:cNvPr>
            <p:cNvSpPr txBox="1"/>
            <p:nvPr/>
          </p:nvSpPr>
          <p:spPr>
            <a:xfrm>
              <a:off x="5021848" y="3511574"/>
              <a:ext cx="731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EC914"/>
                  </a:solidFill>
                  <a:latin typeface="Arial Rounded MT Bold" panose="020F0704030504030204" pitchFamily="34" charset="0"/>
                </a:rPr>
                <a:t>CARTEA DE VIZITA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CAB9EA-5E28-8DBA-DBD0-0BE24D6FE32A}"/>
                </a:ext>
              </a:extLst>
            </p:cNvPr>
            <p:cNvSpPr txBox="1"/>
            <p:nvPr/>
          </p:nvSpPr>
          <p:spPr>
            <a:xfrm>
              <a:off x="4932063" y="4356675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Durata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proiectului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 ani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si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9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luni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(31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martie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2021 – 31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decembrie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2023</a:t>
              </a:r>
              <a:r>
                <a:rPr lang="en-US" dirty="0">
                  <a:latin typeface="Arial Rounded MT Bold" panose="020F0704030504030204" pitchFamily="34" charset="0"/>
                </a:rPr>
                <a:t>)</a:t>
              </a:r>
            </a:p>
          </p:txBody>
        </p:sp>
        <p:pic>
          <p:nvPicPr>
            <p:cNvPr id="28" name="Graphic 27" descr="Group of people with solid fill">
              <a:extLst>
                <a:ext uri="{FF2B5EF4-FFF2-40B4-BE49-F238E27FC236}">
                  <a16:creationId xmlns:a16="http://schemas.microsoft.com/office/drawing/2014/main" id="{F29E8C5E-2089-4641-A51E-2AF883F2F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47256" y="4794465"/>
              <a:ext cx="390204" cy="39020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30630C-8AAD-E059-6332-30CAE2D09B33}"/>
                </a:ext>
              </a:extLst>
            </p:cNvPr>
            <p:cNvSpPr txBox="1"/>
            <p:nvPr/>
          </p:nvSpPr>
          <p:spPr>
            <a:xfrm>
              <a:off x="4911037" y="480569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Grupul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tinta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28.211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persoane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pic>
          <p:nvPicPr>
            <p:cNvPr id="32" name="Graphic 31" descr="Money with solid fill">
              <a:extLst>
                <a:ext uri="{FF2B5EF4-FFF2-40B4-BE49-F238E27FC236}">
                  <a16:creationId xmlns:a16="http://schemas.microsoft.com/office/drawing/2014/main" id="{5F2AF992-984D-04E8-5800-A2FBC1284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42165" y="5257848"/>
              <a:ext cx="390204" cy="39020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CD78B4-1DA2-6ECE-D5C7-DD0B037F2CD1}"/>
                </a:ext>
              </a:extLst>
            </p:cNvPr>
            <p:cNvSpPr txBox="1"/>
            <p:nvPr/>
          </p:nvSpPr>
          <p:spPr>
            <a:xfrm>
              <a:off x="4911037" y="5278720"/>
              <a:ext cx="8085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Buget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: 28 mil. EURO  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5F5D678-179D-1985-EE7F-C6E625844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38973" y="4877370"/>
              <a:ext cx="1543919" cy="15439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A440193-7E62-97E3-D814-588DCE1048DB}"/>
              </a:ext>
            </a:extLst>
          </p:cNvPr>
          <p:cNvSpPr/>
          <p:nvPr/>
        </p:nvSpPr>
        <p:spPr>
          <a:xfrm>
            <a:off x="17526000" y="-3464"/>
            <a:ext cx="548700" cy="10820400"/>
          </a:xfrm>
          <a:prstGeom prst="rect">
            <a:avLst/>
          </a:prstGeom>
          <a:solidFill>
            <a:srgbClr val="FEC9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C6645-5208-14F2-2011-C9AA655BA2B3}"/>
              </a:ext>
            </a:extLst>
          </p:cNvPr>
          <p:cNvSpPr/>
          <p:nvPr/>
        </p:nvSpPr>
        <p:spPr>
          <a:xfrm>
            <a:off x="17206495" y="-266700"/>
            <a:ext cx="215417" cy="10820400"/>
          </a:xfrm>
          <a:prstGeom prst="rect">
            <a:avLst/>
          </a:prstGeom>
          <a:solidFill>
            <a:srgbClr val="76E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9CADE4-1E64-AB18-1F3E-C0DCAD850082}"/>
              </a:ext>
            </a:extLst>
          </p:cNvPr>
          <p:cNvSpPr txBox="1"/>
          <p:nvPr/>
        </p:nvSpPr>
        <p:spPr>
          <a:xfrm>
            <a:off x="10436921" y="228726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EC914"/>
                </a:solidFill>
                <a:latin typeface="Arial Rounded MT Bold" panose="020F0704030504030204" pitchFamily="34" charset="0"/>
              </a:rPr>
              <a:t>STRUCTURA PARTENERIATULUI</a:t>
            </a:r>
          </a:p>
        </p:txBody>
      </p:sp>
      <p:pic>
        <p:nvPicPr>
          <p:cNvPr id="4" name="Graphic 3" descr="Meeting with solid fill">
            <a:extLst>
              <a:ext uri="{FF2B5EF4-FFF2-40B4-BE49-F238E27FC236}">
                <a16:creationId xmlns:a16="http://schemas.microsoft.com/office/drawing/2014/main" id="{D4940A21-B3B9-2FC2-3F3B-E506AF492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14827" y="-198309"/>
            <a:ext cx="2959388" cy="29593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12CFBE-0497-9A09-9FBD-EA6AD351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98" y="5760983"/>
            <a:ext cx="3996263" cy="11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1093A2-5DA8-3790-AE2E-1AFEC6CB1A04}"/>
              </a:ext>
            </a:extLst>
          </p:cNvPr>
          <p:cNvSpPr txBox="1"/>
          <p:nvPr/>
        </p:nvSpPr>
        <p:spPr>
          <a:xfrm>
            <a:off x="11352017" y="287193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PARTENER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8C340-44A1-5906-A172-D052A69466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89" y="5801420"/>
            <a:ext cx="2567969" cy="10445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C5F7340-135D-4E0E-17D4-4F0E73B9B3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97206" y="5764881"/>
            <a:ext cx="1162167" cy="1162167"/>
          </a:xfrm>
          <a:prstGeom prst="rect">
            <a:avLst/>
          </a:prstGeom>
        </p:spPr>
      </p:pic>
      <p:pic>
        <p:nvPicPr>
          <p:cNvPr id="8" name="!!Picture 7">
            <a:extLst>
              <a:ext uri="{FF2B5EF4-FFF2-40B4-BE49-F238E27FC236}">
                <a16:creationId xmlns:a16="http://schemas.microsoft.com/office/drawing/2014/main" id="{211B761D-E678-B20A-2E21-FF366F10B38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283" y="3447347"/>
            <a:ext cx="1798476" cy="1798476"/>
          </a:xfrm>
          <a:prstGeom prst="rect">
            <a:avLst/>
          </a:prstGeom>
        </p:spPr>
      </p:pic>
      <p:pic>
        <p:nvPicPr>
          <p:cNvPr id="9" name="!!Picture 2">
            <a:extLst>
              <a:ext uri="{FF2B5EF4-FFF2-40B4-BE49-F238E27FC236}">
                <a16:creationId xmlns:a16="http://schemas.microsoft.com/office/drawing/2014/main" id="{0D6C9C61-870E-79A9-AB80-8B77E726843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36" y="5920016"/>
            <a:ext cx="2965003" cy="8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568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1895</Words>
  <Application>Microsoft Office PowerPoint</Application>
  <PresentationFormat>Custom</PresentationFormat>
  <Paragraphs>224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 Rounded MT Bold</vt:lpstr>
      <vt:lpstr>Aptos SemiBold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</dc:title>
  <dc:creator>Anca Petrache</dc:creator>
  <cp:lastModifiedBy>Cătălin - Andrei TURTICĂ (95018)</cp:lastModifiedBy>
  <cp:revision>88</cp:revision>
  <dcterms:created xsi:type="dcterms:W3CDTF">2006-08-16T00:00:00Z</dcterms:created>
  <dcterms:modified xsi:type="dcterms:W3CDTF">2023-11-09T19:39:14Z</dcterms:modified>
  <dc:identifier>DAEdmEk7N1A</dc:identifier>
</cp:coreProperties>
</file>